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56"/>
  </p:notesMasterIdLst>
  <p:sldIdLst>
    <p:sldId id="256" r:id="rId5"/>
    <p:sldId id="312" r:id="rId6"/>
    <p:sldId id="257" r:id="rId7"/>
    <p:sldId id="313" r:id="rId8"/>
    <p:sldId id="314" r:id="rId9"/>
    <p:sldId id="259" r:id="rId10"/>
    <p:sldId id="310" r:id="rId11"/>
    <p:sldId id="296" r:id="rId12"/>
    <p:sldId id="309" r:id="rId13"/>
    <p:sldId id="311" r:id="rId14"/>
    <p:sldId id="264" r:id="rId15"/>
    <p:sldId id="265" r:id="rId16"/>
    <p:sldId id="304" r:id="rId17"/>
    <p:sldId id="316" r:id="rId18"/>
    <p:sldId id="266" r:id="rId19"/>
    <p:sldId id="305" r:id="rId20"/>
    <p:sldId id="315" r:id="rId21"/>
    <p:sldId id="267" r:id="rId22"/>
    <p:sldId id="268" r:id="rId23"/>
    <p:sldId id="269" r:id="rId24"/>
    <p:sldId id="270" r:id="rId25"/>
    <p:sldId id="273" r:id="rId26"/>
    <p:sldId id="274" r:id="rId27"/>
    <p:sldId id="275" r:id="rId28"/>
    <p:sldId id="276" r:id="rId29"/>
    <p:sldId id="277" r:id="rId30"/>
    <p:sldId id="278" r:id="rId31"/>
    <p:sldId id="271" r:id="rId32"/>
    <p:sldId id="279" r:id="rId33"/>
    <p:sldId id="272" r:id="rId34"/>
    <p:sldId id="280" r:id="rId35"/>
    <p:sldId id="306" r:id="rId36"/>
    <p:sldId id="288" r:id="rId37"/>
    <p:sldId id="298" r:id="rId38"/>
    <p:sldId id="302" r:id="rId39"/>
    <p:sldId id="290" r:id="rId40"/>
    <p:sldId id="291" r:id="rId41"/>
    <p:sldId id="292" r:id="rId42"/>
    <p:sldId id="293" r:id="rId43"/>
    <p:sldId id="281" r:id="rId44"/>
    <p:sldId id="307" r:id="rId45"/>
    <p:sldId id="282" r:id="rId46"/>
    <p:sldId id="299" r:id="rId47"/>
    <p:sldId id="286" r:id="rId48"/>
    <p:sldId id="318" r:id="rId49"/>
    <p:sldId id="297" r:id="rId50"/>
    <p:sldId id="301" r:id="rId51"/>
    <p:sldId id="317" r:id="rId52"/>
    <p:sldId id="308" r:id="rId53"/>
    <p:sldId id="300" r:id="rId54"/>
    <p:sldId id="303" r:id="rId5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7" roundtripDataSignature="AMtx7miZ/tFphdLZGdTJOt+Wue5Vc1c9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8D79C8-70D9-4215-99C8-B734F6BD1669}" v="7" dt="2022-12-22T08:32:33.454"/>
    <p1510:client id="{ECE0832F-F6DE-48B8-B279-D1E3932B095A}" v="29" dt="2022-12-22T07:42:29.072"/>
  </p1510:revLst>
</p1510:revInfo>
</file>

<file path=ppt/tableStyles.xml><?xml version="1.0" encoding="utf-8"?>
<a:tblStyleLst xmlns:a="http://schemas.openxmlformats.org/drawingml/2006/main" def="{6243E543-2554-4AD6-9634-88E761278073}">
  <a:tblStyle styleId="{6243E543-2554-4AD6-9634-88E761278073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700AC82-4812-4F94-A9D7-0D25D6ABEBC7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2ED"/>
          </a:solidFill>
        </a:fill>
      </a:tcStyle>
    </a:wholeTbl>
    <a:band1H>
      <a:tcTxStyle/>
      <a:tcStyle>
        <a:tcBdr/>
        <a:fill>
          <a:solidFill>
            <a:srgbClr val="CBE3D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E3D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8" autoAdjust="0"/>
    <p:restoredTop sz="91349" autoAdjust="0"/>
  </p:normalViewPr>
  <p:slideViewPr>
    <p:cSldViewPr snapToGrid="0">
      <p:cViewPr varScale="1">
        <p:scale>
          <a:sx n="75" d="100"/>
          <a:sy n="75" d="100"/>
        </p:scale>
        <p:origin x="35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customschemas.google.com/relationships/presentationmetadata" Target="meta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6FA54A-D6AF-4C23-BD4B-5C9768EDCDD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382B0E4-040B-4B67-B2F8-AED6E31AD3C6}">
      <dgm:prSet phldrT="[Text]"/>
      <dgm:spPr/>
      <dgm:t>
        <a:bodyPr/>
        <a:lstStyle/>
        <a:p>
          <a:r>
            <a:rPr lang="en-US" dirty="0"/>
            <a:t>ML</a:t>
          </a:r>
        </a:p>
      </dgm:t>
    </dgm:pt>
    <dgm:pt modelId="{02AE16D3-8787-42F6-A3F7-94BBB6E339AF}" type="parTrans" cxnId="{F913B0E3-3A88-49A7-8FC6-0ACE00BBAFBC}">
      <dgm:prSet/>
      <dgm:spPr/>
      <dgm:t>
        <a:bodyPr/>
        <a:lstStyle/>
        <a:p>
          <a:endParaRPr lang="en-US"/>
        </a:p>
      </dgm:t>
    </dgm:pt>
    <dgm:pt modelId="{3D0AA60A-185A-4665-B69A-748F696159A3}" type="sibTrans" cxnId="{F913B0E3-3A88-49A7-8FC6-0ACE00BBAFBC}">
      <dgm:prSet/>
      <dgm:spPr/>
      <dgm:t>
        <a:bodyPr/>
        <a:lstStyle/>
        <a:p>
          <a:endParaRPr lang="en-US"/>
        </a:p>
      </dgm:t>
    </dgm:pt>
    <dgm:pt modelId="{6E420730-065A-4E4D-9C39-220CDF7F7C86}">
      <dgm:prSet phldrT="[Text]"/>
      <dgm:spPr/>
      <dgm:t>
        <a:bodyPr/>
        <a:lstStyle/>
        <a:p>
          <a:r>
            <a:rPr lang="en-US" dirty="0"/>
            <a:t>Deep Learning </a:t>
          </a:r>
        </a:p>
      </dgm:t>
    </dgm:pt>
    <dgm:pt modelId="{6F14CEAC-85B8-4475-85C4-D5E25752D1D0}" type="parTrans" cxnId="{61C82ADD-0BF0-4BE3-9342-C74F65842AE7}">
      <dgm:prSet/>
      <dgm:spPr/>
      <dgm:t>
        <a:bodyPr/>
        <a:lstStyle/>
        <a:p>
          <a:endParaRPr lang="en-US"/>
        </a:p>
      </dgm:t>
    </dgm:pt>
    <dgm:pt modelId="{E7EA1252-A0B1-4CE5-8F2E-06280A76A651}" type="sibTrans" cxnId="{61C82ADD-0BF0-4BE3-9342-C74F65842AE7}">
      <dgm:prSet/>
      <dgm:spPr/>
      <dgm:t>
        <a:bodyPr/>
        <a:lstStyle/>
        <a:p>
          <a:endParaRPr lang="en-US"/>
        </a:p>
      </dgm:t>
    </dgm:pt>
    <dgm:pt modelId="{AA8CDD18-ADAC-4FAC-9C17-646EE52C2086}">
      <dgm:prSet phldrT="[Text]"/>
      <dgm:spPr/>
      <dgm:t>
        <a:bodyPr/>
        <a:lstStyle/>
        <a:p>
          <a:r>
            <a:rPr lang="en-US" dirty="0"/>
            <a:t>GenAI/LLMs</a:t>
          </a:r>
        </a:p>
      </dgm:t>
    </dgm:pt>
    <dgm:pt modelId="{BDD5FAD0-70AB-4D2D-A511-63EE61CE42EC}" type="parTrans" cxnId="{32474EA9-8C1D-45C7-90DA-A380D068FA98}">
      <dgm:prSet/>
      <dgm:spPr/>
      <dgm:t>
        <a:bodyPr/>
        <a:lstStyle/>
        <a:p>
          <a:endParaRPr lang="en-US"/>
        </a:p>
      </dgm:t>
    </dgm:pt>
    <dgm:pt modelId="{58FD2F91-CD23-4F94-950C-884DC6F2319F}" type="sibTrans" cxnId="{32474EA9-8C1D-45C7-90DA-A380D068FA98}">
      <dgm:prSet/>
      <dgm:spPr/>
      <dgm:t>
        <a:bodyPr/>
        <a:lstStyle/>
        <a:p>
          <a:endParaRPr lang="en-US"/>
        </a:p>
      </dgm:t>
    </dgm:pt>
    <dgm:pt modelId="{9A8A20CF-A815-4393-81BA-611E886A6619}">
      <dgm:prSet phldrT="[Text]"/>
      <dgm:spPr/>
      <dgm:t>
        <a:bodyPr/>
        <a:lstStyle/>
        <a:p>
          <a:r>
            <a:rPr lang="en-US" dirty="0"/>
            <a:t>NLP</a:t>
          </a:r>
        </a:p>
      </dgm:t>
    </dgm:pt>
    <dgm:pt modelId="{1BB70193-ACEB-42FB-92B1-A763230FDB8F}" type="parTrans" cxnId="{EEA20527-DFF5-437B-A73A-26DA2BB0C7DE}">
      <dgm:prSet/>
      <dgm:spPr/>
      <dgm:t>
        <a:bodyPr/>
        <a:lstStyle/>
        <a:p>
          <a:endParaRPr lang="en-US"/>
        </a:p>
      </dgm:t>
    </dgm:pt>
    <dgm:pt modelId="{F2B498F1-1F5C-46F3-8D14-23A744E3CD2A}" type="sibTrans" cxnId="{EEA20527-DFF5-437B-A73A-26DA2BB0C7DE}">
      <dgm:prSet/>
      <dgm:spPr/>
      <dgm:t>
        <a:bodyPr/>
        <a:lstStyle/>
        <a:p>
          <a:endParaRPr lang="en-US"/>
        </a:p>
      </dgm:t>
    </dgm:pt>
    <dgm:pt modelId="{AC1F0E0B-1E2D-47E4-A23C-FC569086C177}" type="pres">
      <dgm:prSet presAssocID="{436FA54A-D6AF-4C23-BD4B-5C9768EDCDD1}" presName="Name0" presStyleCnt="0">
        <dgm:presLayoutVars>
          <dgm:dir/>
          <dgm:resizeHandles val="exact"/>
        </dgm:presLayoutVars>
      </dgm:prSet>
      <dgm:spPr/>
    </dgm:pt>
    <dgm:pt modelId="{85F6FFA8-F531-42B5-B084-FA9884CB1E7E}" type="pres">
      <dgm:prSet presAssocID="{6382B0E4-040B-4B67-B2F8-AED6E31AD3C6}" presName="node" presStyleLbl="node1" presStyleIdx="0" presStyleCnt="4">
        <dgm:presLayoutVars>
          <dgm:bulletEnabled val="1"/>
        </dgm:presLayoutVars>
      </dgm:prSet>
      <dgm:spPr/>
    </dgm:pt>
    <dgm:pt modelId="{8FFDA7BD-03D3-4B8E-9C7B-3DB278F13696}" type="pres">
      <dgm:prSet presAssocID="{3D0AA60A-185A-4665-B69A-748F696159A3}" presName="sibTrans" presStyleLbl="sibTrans2D1" presStyleIdx="0" presStyleCnt="3"/>
      <dgm:spPr/>
    </dgm:pt>
    <dgm:pt modelId="{705D03C3-9763-4512-9859-C709605C19F8}" type="pres">
      <dgm:prSet presAssocID="{3D0AA60A-185A-4665-B69A-748F696159A3}" presName="connectorText" presStyleLbl="sibTrans2D1" presStyleIdx="0" presStyleCnt="3"/>
      <dgm:spPr/>
    </dgm:pt>
    <dgm:pt modelId="{EB546332-FC7D-4CE1-AE14-89C824B11801}" type="pres">
      <dgm:prSet presAssocID="{6E420730-065A-4E4D-9C39-220CDF7F7C86}" presName="node" presStyleLbl="node1" presStyleIdx="1" presStyleCnt="4">
        <dgm:presLayoutVars>
          <dgm:bulletEnabled val="1"/>
        </dgm:presLayoutVars>
      </dgm:prSet>
      <dgm:spPr/>
    </dgm:pt>
    <dgm:pt modelId="{D8E86ED6-B2F2-41EE-8A86-A872D0EEB8B6}" type="pres">
      <dgm:prSet presAssocID="{E7EA1252-A0B1-4CE5-8F2E-06280A76A651}" presName="sibTrans" presStyleLbl="sibTrans2D1" presStyleIdx="1" presStyleCnt="3"/>
      <dgm:spPr/>
    </dgm:pt>
    <dgm:pt modelId="{6C8DE4E5-4858-411A-BCBB-685B1C1812DF}" type="pres">
      <dgm:prSet presAssocID="{E7EA1252-A0B1-4CE5-8F2E-06280A76A651}" presName="connectorText" presStyleLbl="sibTrans2D1" presStyleIdx="1" presStyleCnt="3"/>
      <dgm:spPr/>
    </dgm:pt>
    <dgm:pt modelId="{36CF0825-6644-48DD-9C55-BBBE4BD0EB25}" type="pres">
      <dgm:prSet presAssocID="{9A8A20CF-A815-4393-81BA-611E886A6619}" presName="node" presStyleLbl="node1" presStyleIdx="2" presStyleCnt="4">
        <dgm:presLayoutVars>
          <dgm:bulletEnabled val="1"/>
        </dgm:presLayoutVars>
      </dgm:prSet>
      <dgm:spPr/>
    </dgm:pt>
    <dgm:pt modelId="{83328F77-88DA-4E23-8E2A-F6A68B2AE5CC}" type="pres">
      <dgm:prSet presAssocID="{F2B498F1-1F5C-46F3-8D14-23A744E3CD2A}" presName="sibTrans" presStyleLbl="sibTrans2D1" presStyleIdx="2" presStyleCnt="3"/>
      <dgm:spPr/>
    </dgm:pt>
    <dgm:pt modelId="{F1ACAD41-AFE0-478E-AD45-CA4884729C11}" type="pres">
      <dgm:prSet presAssocID="{F2B498F1-1F5C-46F3-8D14-23A744E3CD2A}" presName="connectorText" presStyleLbl="sibTrans2D1" presStyleIdx="2" presStyleCnt="3"/>
      <dgm:spPr/>
    </dgm:pt>
    <dgm:pt modelId="{E9BFB666-5EFB-418F-8E97-6742249EC0F6}" type="pres">
      <dgm:prSet presAssocID="{AA8CDD18-ADAC-4FAC-9C17-646EE52C2086}" presName="node" presStyleLbl="node1" presStyleIdx="3" presStyleCnt="4">
        <dgm:presLayoutVars>
          <dgm:bulletEnabled val="1"/>
        </dgm:presLayoutVars>
      </dgm:prSet>
      <dgm:spPr/>
    </dgm:pt>
  </dgm:ptLst>
  <dgm:cxnLst>
    <dgm:cxn modelId="{631EA306-0C7B-4029-A9DF-765365DB5F1B}" type="presOf" srcId="{E7EA1252-A0B1-4CE5-8F2E-06280A76A651}" destId="{D8E86ED6-B2F2-41EE-8A86-A872D0EEB8B6}" srcOrd="0" destOrd="0" presId="urn:microsoft.com/office/officeart/2005/8/layout/process1"/>
    <dgm:cxn modelId="{EF19D813-7D86-4493-BCCF-1BDA38A59800}" type="presOf" srcId="{3D0AA60A-185A-4665-B69A-748F696159A3}" destId="{705D03C3-9763-4512-9859-C709605C19F8}" srcOrd="1" destOrd="0" presId="urn:microsoft.com/office/officeart/2005/8/layout/process1"/>
    <dgm:cxn modelId="{609E761F-93A0-4EE4-809F-FF411D56BE6D}" type="presOf" srcId="{9A8A20CF-A815-4393-81BA-611E886A6619}" destId="{36CF0825-6644-48DD-9C55-BBBE4BD0EB25}" srcOrd="0" destOrd="0" presId="urn:microsoft.com/office/officeart/2005/8/layout/process1"/>
    <dgm:cxn modelId="{EEA20527-DFF5-437B-A73A-26DA2BB0C7DE}" srcId="{436FA54A-D6AF-4C23-BD4B-5C9768EDCDD1}" destId="{9A8A20CF-A815-4393-81BA-611E886A6619}" srcOrd="2" destOrd="0" parTransId="{1BB70193-ACEB-42FB-92B1-A763230FDB8F}" sibTransId="{F2B498F1-1F5C-46F3-8D14-23A744E3CD2A}"/>
    <dgm:cxn modelId="{36E6B930-19C7-4392-9346-0054C68C2790}" type="presOf" srcId="{F2B498F1-1F5C-46F3-8D14-23A744E3CD2A}" destId="{F1ACAD41-AFE0-478E-AD45-CA4884729C11}" srcOrd="1" destOrd="0" presId="urn:microsoft.com/office/officeart/2005/8/layout/process1"/>
    <dgm:cxn modelId="{0C386762-A29B-47F1-BC75-D1802B000512}" type="presOf" srcId="{3D0AA60A-185A-4665-B69A-748F696159A3}" destId="{8FFDA7BD-03D3-4B8E-9C7B-3DB278F13696}" srcOrd="0" destOrd="0" presId="urn:microsoft.com/office/officeart/2005/8/layout/process1"/>
    <dgm:cxn modelId="{0AACB174-EF46-4954-9B4D-7AA306C857E4}" type="presOf" srcId="{F2B498F1-1F5C-46F3-8D14-23A744E3CD2A}" destId="{83328F77-88DA-4E23-8E2A-F6A68B2AE5CC}" srcOrd="0" destOrd="0" presId="urn:microsoft.com/office/officeart/2005/8/layout/process1"/>
    <dgm:cxn modelId="{F789AB77-899E-487F-93BC-DB72983DED1F}" type="presOf" srcId="{AA8CDD18-ADAC-4FAC-9C17-646EE52C2086}" destId="{E9BFB666-5EFB-418F-8E97-6742249EC0F6}" srcOrd="0" destOrd="0" presId="urn:microsoft.com/office/officeart/2005/8/layout/process1"/>
    <dgm:cxn modelId="{F44BB783-7956-49B7-8625-715FD5C46B71}" type="presOf" srcId="{6E420730-065A-4E4D-9C39-220CDF7F7C86}" destId="{EB546332-FC7D-4CE1-AE14-89C824B11801}" srcOrd="0" destOrd="0" presId="urn:microsoft.com/office/officeart/2005/8/layout/process1"/>
    <dgm:cxn modelId="{AA90C485-2D3D-45E9-901A-37FF50E9637B}" type="presOf" srcId="{436FA54A-D6AF-4C23-BD4B-5C9768EDCDD1}" destId="{AC1F0E0B-1E2D-47E4-A23C-FC569086C177}" srcOrd="0" destOrd="0" presId="urn:microsoft.com/office/officeart/2005/8/layout/process1"/>
    <dgm:cxn modelId="{5E66889E-D585-431A-93A1-DA6044F66836}" type="presOf" srcId="{E7EA1252-A0B1-4CE5-8F2E-06280A76A651}" destId="{6C8DE4E5-4858-411A-BCBB-685B1C1812DF}" srcOrd="1" destOrd="0" presId="urn:microsoft.com/office/officeart/2005/8/layout/process1"/>
    <dgm:cxn modelId="{32474EA9-8C1D-45C7-90DA-A380D068FA98}" srcId="{436FA54A-D6AF-4C23-BD4B-5C9768EDCDD1}" destId="{AA8CDD18-ADAC-4FAC-9C17-646EE52C2086}" srcOrd="3" destOrd="0" parTransId="{BDD5FAD0-70AB-4D2D-A511-63EE61CE42EC}" sibTransId="{58FD2F91-CD23-4F94-950C-884DC6F2319F}"/>
    <dgm:cxn modelId="{61C82ADD-0BF0-4BE3-9342-C74F65842AE7}" srcId="{436FA54A-D6AF-4C23-BD4B-5C9768EDCDD1}" destId="{6E420730-065A-4E4D-9C39-220CDF7F7C86}" srcOrd="1" destOrd="0" parTransId="{6F14CEAC-85B8-4475-85C4-D5E25752D1D0}" sibTransId="{E7EA1252-A0B1-4CE5-8F2E-06280A76A651}"/>
    <dgm:cxn modelId="{0C633ADF-1CE2-4D41-954B-D5A95AD83B26}" type="presOf" srcId="{6382B0E4-040B-4B67-B2F8-AED6E31AD3C6}" destId="{85F6FFA8-F531-42B5-B084-FA9884CB1E7E}" srcOrd="0" destOrd="0" presId="urn:microsoft.com/office/officeart/2005/8/layout/process1"/>
    <dgm:cxn modelId="{F913B0E3-3A88-49A7-8FC6-0ACE00BBAFBC}" srcId="{436FA54A-D6AF-4C23-BD4B-5C9768EDCDD1}" destId="{6382B0E4-040B-4B67-B2F8-AED6E31AD3C6}" srcOrd="0" destOrd="0" parTransId="{02AE16D3-8787-42F6-A3F7-94BBB6E339AF}" sibTransId="{3D0AA60A-185A-4665-B69A-748F696159A3}"/>
    <dgm:cxn modelId="{8E1A5BA3-58C8-4E95-8B7E-12439BC0DF66}" type="presParOf" srcId="{AC1F0E0B-1E2D-47E4-A23C-FC569086C177}" destId="{85F6FFA8-F531-42B5-B084-FA9884CB1E7E}" srcOrd="0" destOrd="0" presId="urn:microsoft.com/office/officeart/2005/8/layout/process1"/>
    <dgm:cxn modelId="{58AA6D75-788B-4C9F-96A8-883A71B315E5}" type="presParOf" srcId="{AC1F0E0B-1E2D-47E4-A23C-FC569086C177}" destId="{8FFDA7BD-03D3-4B8E-9C7B-3DB278F13696}" srcOrd="1" destOrd="0" presId="urn:microsoft.com/office/officeart/2005/8/layout/process1"/>
    <dgm:cxn modelId="{162FAD2B-A3C1-4DDB-BEF2-BDDEBD137B7D}" type="presParOf" srcId="{8FFDA7BD-03D3-4B8E-9C7B-3DB278F13696}" destId="{705D03C3-9763-4512-9859-C709605C19F8}" srcOrd="0" destOrd="0" presId="urn:microsoft.com/office/officeart/2005/8/layout/process1"/>
    <dgm:cxn modelId="{AB7B3B7D-CAFB-4827-9B24-5549B6A54001}" type="presParOf" srcId="{AC1F0E0B-1E2D-47E4-A23C-FC569086C177}" destId="{EB546332-FC7D-4CE1-AE14-89C824B11801}" srcOrd="2" destOrd="0" presId="urn:microsoft.com/office/officeart/2005/8/layout/process1"/>
    <dgm:cxn modelId="{870E5D3B-D2D6-485D-92BB-0826CBA68DAC}" type="presParOf" srcId="{AC1F0E0B-1E2D-47E4-A23C-FC569086C177}" destId="{D8E86ED6-B2F2-41EE-8A86-A872D0EEB8B6}" srcOrd="3" destOrd="0" presId="urn:microsoft.com/office/officeart/2005/8/layout/process1"/>
    <dgm:cxn modelId="{CAE8E736-0B0A-4187-980D-34F162E31ED6}" type="presParOf" srcId="{D8E86ED6-B2F2-41EE-8A86-A872D0EEB8B6}" destId="{6C8DE4E5-4858-411A-BCBB-685B1C1812DF}" srcOrd="0" destOrd="0" presId="urn:microsoft.com/office/officeart/2005/8/layout/process1"/>
    <dgm:cxn modelId="{2D33EB5B-F9B8-4E04-BFFC-7AA5052727CB}" type="presParOf" srcId="{AC1F0E0B-1E2D-47E4-A23C-FC569086C177}" destId="{36CF0825-6644-48DD-9C55-BBBE4BD0EB25}" srcOrd="4" destOrd="0" presId="urn:microsoft.com/office/officeart/2005/8/layout/process1"/>
    <dgm:cxn modelId="{C4E220AC-C75D-4DF0-BF95-D5AFFC6C9BAF}" type="presParOf" srcId="{AC1F0E0B-1E2D-47E4-A23C-FC569086C177}" destId="{83328F77-88DA-4E23-8E2A-F6A68B2AE5CC}" srcOrd="5" destOrd="0" presId="urn:microsoft.com/office/officeart/2005/8/layout/process1"/>
    <dgm:cxn modelId="{D1BECCEC-5CFA-4A43-A2B7-4DA3BD13CAA9}" type="presParOf" srcId="{83328F77-88DA-4E23-8E2A-F6A68B2AE5CC}" destId="{F1ACAD41-AFE0-478E-AD45-CA4884729C11}" srcOrd="0" destOrd="0" presId="urn:microsoft.com/office/officeart/2005/8/layout/process1"/>
    <dgm:cxn modelId="{9A935A9E-0F5A-404B-8189-4789D177BD6E}" type="presParOf" srcId="{AC1F0E0B-1E2D-47E4-A23C-FC569086C177}" destId="{E9BFB666-5EFB-418F-8E97-6742249EC0F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F6FFA8-F531-42B5-B084-FA9884CB1E7E}">
      <dsp:nvSpPr>
        <dsp:cNvPr id="0" name=""/>
        <dsp:cNvSpPr/>
      </dsp:nvSpPr>
      <dsp:spPr>
        <a:xfrm>
          <a:off x="4096" y="2211803"/>
          <a:ext cx="1791078" cy="10746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ML</a:t>
          </a:r>
        </a:p>
      </dsp:txBody>
      <dsp:txXfrm>
        <a:off x="35571" y="2243278"/>
        <a:ext cx="1728128" cy="1011696"/>
      </dsp:txXfrm>
    </dsp:sp>
    <dsp:sp modelId="{8FFDA7BD-03D3-4B8E-9C7B-3DB278F13696}">
      <dsp:nvSpPr>
        <dsp:cNvPr id="0" name=""/>
        <dsp:cNvSpPr/>
      </dsp:nvSpPr>
      <dsp:spPr>
        <a:xfrm>
          <a:off x="1974282" y="2527033"/>
          <a:ext cx="379708" cy="444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974282" y="2615870"/>
        <a:ext cx="265796" cy="266513"/>
      </dsp:txXfrm>
    </dsp:sp>
    <dsp:sp modelId="{EB546332-FC7D-4CE1-AE14-89C824B11801}">
      <dsp:nvSpPr>
        <dsp:cNvPr id="0" name=""/>
        <dsp:cNvSpPr/>
      </dsp:nvSpPr>
      <dsp:spPr>
        <a:xfrm>
          <a:off x="2511606" y="2211803"/>
          <a:ext cx="1791078" cy="10746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Deep Learning </a:t>
          </a:r>
        </a:p>
      </dsp:txBody>
      <dsp:txXfrm>
        <a:off x="2543081" y="2243278"/>
        <a:ext cx="1728128" cy="1011696"/>
      </dsp:txXfrm>
    </dsp:sp>
    <dsp:sp modelId="{D8E86ED6-B2F2-41EE-8A86-A872D0EEB8B6}">
      <dsp:nvSpPr>
        <dsp:cNvPr id="0" name=""/>
        <dsp:cNvSpPr/>
      </dsp:nvSpPr>
      <dsp:spPr>
        <a:xfrm>
          <a:off x="4481792" y="2527033"/>
          <a:ext cx="379708" cy="444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481792" y="2615870"/>
        <a:ext cx="265796" cy="266513"/>
      </dsp:txXfrm>
    </dsp:sp>
    <dsp:sp modelId="{36CF0825-6644-48DD-9C55-BBBE4BD0EB25}">
      <dsp:nvSpPr>
        <dsp:cNvPr id="0" name=""/>
        <dsp:cNvSpPr/>
      </dsp:nvSpPr>
      <dsp:spPr>
        <a:xfrm>
          <a:off x="5019115" y="2211803"/>
          <a:ext cx="1791078" cy="10746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NLP</a:t>
          </a:r>
        </a:p>
      </dsp:txBody>
      <dsp:txXfrm>
        <a:off x="5050590" y="2243278"/>
        <a:ext cx="1728128" cy="1011696"/>
      </dsp:txXfrm>
    </dsp:sp>
    <dsp:sp modelId="{83328F77-88DA-4E23-8E2A-F6A68B2AE5CC}">
      <dsp:nvSpPr>
        <dsp:cNvPr id="0" name=""/>
        <dsp:cNvSpPr/>
      </dsp:nvSpPr>
      <dsp:spPr>
        <a:xfrm>
          <a:off x="6989301" y="2527033"/>
          <a:ext cx="379708" cy="444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989301" y="2615870"/>
        <a:ext cx="265796" cy="266513"/>
      </dsp:txXfrm>
    </dsp:sp>
    <dsp:sp modelId="{E9BFB666-5EFB-418F-8E97-6742249EC0F6}">
      <dsp:nvSpPr>
        <dsp:cNvPr id="0" name=""/>
        <dsp:cNvSpPr/>
      </dsp:nvSpPr>
      <dsp:spPr>
        <a:xfrm>
          <a:off x="7526625" y="2211803"/>
          <a:ext cx="1791078" cy="10746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GenAI/LLMs</a:t>
          </a:r>
        </a:p>
      </dsp:txBody>
      <dsp:txXfrm>
        <a:off x="7558100" y="2243278"/>
        <a:ext cx="1728128" cy="10116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 can take high dimensional data and generate cluster.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segmentation and later come with business plans to retain or on</a:t>
            </a:r>
            <a:endParaRPr/>
          </a:p>
        </p:txBody>
      </p:sp>
      <p:sp>
        <p:nvSpPr>
          <p:cNvPr id="433" name="Google Shape;43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 can take high dimensional data and generate cluster.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segmentation and later come with business plans to retain or on</a:t>
            </a:r>
            <a:endParaRPr/>
          </a:p>
        </p:txBody>
      </p:sp>
      <p:sp>
        <p:nvSpPr>
          <p:cNvPr id="455" name="Google Shape;455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Only machine learning can find such patterns </a:t>
            </a:r>
            <a:endParaRPr/>
          </a:p>
        </p:txBody>
      </p:sp>
      <p:sp>
        <p:nvSpPr>
          <p:cNvPr id="486" name="Google Shape;486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7083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It is a number – Regression, if it is a category – Classification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 can have more than 2 classes ( like # detection) </a:t>
            </a:r>
            <a:endParaRPr/>
          </a:p>
        </p:txBody>
      </p:sp>
      <p:sp>
        <p:nvSpPr>
          <p:cNvPr id="376" name="Google Shape;37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4918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58b25163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58b251630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g158b251630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Start @ 1:36 , Stop 2: 27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0:19</a:t>
            </a:r>
            <a:endParaRPr dirty="0"/>
          </a:p>
        </p:txBody>
      </p:sp>
      <p:sp>
        <p:nvSpPr>
          <p:cNvPr id="142" name="Google Shape;14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digitization, formalization and automation driven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9983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Email spam detection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Loan approvals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 driving cars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33"/>
          <p:cNvSpPr txBox="1"/>
          <p:nvPr/>
        </p:nvSpPr>
        <p:spPr>
          <a:xfrm>
            <a:off x="4760843" y="6352143"/>
            <a:ext cx="2488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mlgeeksinfo@gmail.com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4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bijVUtFCm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veshSingh06/t-SNE/blob/master/t-SNE%20Implementation.ipynb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irk.borne/association-rule-mining-not-your-typical-ml-algorithm-97acda6b86c2#:~:text=If%20there%20was%20no%20association,diaper%20purchasers%20also%20buy%20bee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dMFJpEGNLQ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are2learnwidmanish/MachineLearning_Infinera/tree/main/CNN_Image_detection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jBOesZCoqc&amp;list=PL0-GT3co4r2y2YErbmuJw2L5tW4Ew2O5B" TargetMode="External"/><Relationship Id="rId7" Type="http://schemas.openxmlformats.org/officeDocument/2006/relationships/hyperlink" Target="https://www.youtube.com/watch?v=tExPpuk-UQ8&amp;list=PLZWvneBOrhoEWyByqPli18AScodr_MzEK" TargetMode="External"/><Relationship Id="rId2" Type="http://schemas.openxmlformats.org/officeDocument/2006/relationships/hyperlink" Target="https://www.youtube.com/watch?v=qBigTkBLU6g&amp;list=PLblh5JKOoLUK0FLuzwntyYI10UQFUhsY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7sB052Pz0sQ&amp;list=PLtBw6njQRU-rwp5__7C0oIVt26ZgjG9NI" TargetMode="External"/><Relationship Id="rId5" Type="http://schemas.openxmlformats.org/officeDocument/2006/relationships/hyperlink" Target="https://www.youtube.com/watch?v=MrLPzBxG95I&amp;list=PLl8OlHZGYOQ7bkVbuRthEsaLr7bONzbXS" TargetMode="External"/><Relationship Id="rId4" Type="http://schemas.openxmlformats.org/officeDocument/2006/relationships/hyperlink" Target="https://www.youtube.com/watch?v=Gv9_4yMHFhI&amp;list=PLblh5JKOoLUICTaGLRoHQDuF_7q2GfuJ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sB052Pz0sQ&amp;list=PLtBw6njQRU-rwp5__7C0oIVt26ZgjG9NI" TargetMode="External"/><Relationship Id="rId7" Type="http://schemas.openxmlformats.org/officeDocument/2006/relationships/hyperlink" Target="https://www.youtube.com/watch?v=LY7x2Ihqjm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www.youtube.com/watch?v=7sB052Pz0sQ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teachablemachine.withgoogle.com/v1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 txBox="1">
            <a:spLocks noGrp="1"/>
          </p:cNvSpPr>
          <p:nvPr>
            <p:ph type="ctrTitle"/>
          </p:nvPr>
        </p:nvSpPr>
        <p:spPr>
          <a:xfrm>
            <a:off x="5897880" y="2299885"/>
            <a:ext cx="5482703" cy="306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alibri"/>
              <a:buNone/>
            </a:pPr>
            <a:r>
              <a:rPr lang="en-US" dirty="0">
                <a:solidFill>
                  <a:schemeClr val="lt2"/>
                </a:solidFill>
              </a:rPr>
              <a:t>Applied Machine Learning</a:t>
            </a:r>
            <a:endParaRPr sz="8000" dirty="0"/>
          </a:p>
        </p:txBody>
      </p:sp>
      <p:pic>
        <p:nvPicPr>
          <p:cNvPr id="105" name="Google Shape;105;p1" descr="Educ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 extrusionOk="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06" name="Google Shape;106;p1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07" name="Google Shape;107;p1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9803"/>
                  </a:srgbClr>
                </a:gs>
                <a:gs pos="2000">
                  <a:srgbClr val="000000">
                    <a:alpha val="9803"/>
                  </a:srgbClr>
                </a:gs>
                <a:gs pos="16000">
                  <a:srgbClr val="D58C2E">
                    <a:alpha val="9803"/>
                  </a:srgbClr>
                </a:gs>
                <a:gs pos="85000">
                  <a:srgbClr val="29AF8C">
                    <a:alpha val="9803"/>
                  </a:srgbClr>
                </a:gs>
                <a:gs pos="100000">
                  <a:srgbClr val="000000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9803"/>
                  </a:srgbClr>
                </a:gs>
                <a:gs pos="2000">
                  <a:srgbClr val="000000">
                    <a:alpha val="9803"/>
                  </a:srgbClr>
                </a:gs>
                <a:gs pos="16000">
                  <a:srgbClr val="D58C2E">
                    <a:alpha val="9803"/>
                  </a:srgbClr>
                </a:gs>
                <a:gs pos="85000">
                  <a:srgbClr val="29AF8C">
                    <a:alpha val="9803"/>
                  </a:srgbClr>
                </a:gs>
                <a:gs pos="100000">
                  <a:srgbClr val="000000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9803"/>
                  </a:srgbClr>
                </a:gs>
                <a:gs pos="2000">
                  <a:srgbClr val="000000">
                    <a:alpha val="9803"/>
                  </a:srgbClr>
                </a:gs>
                <a:gs pos="16000">
                  <a:srgbClr val="D58C2E">
                    <a:alpha val="9803"/>
                  </a:srgbClr>
                </a:gs>
                <a:gs pos="85000">
                  <a:srgbClr val="29AF8C">
                    <a:alpha val="9803"/>
                  </a:srgbClr>
                </a:gs>
                <a:gs pos="100000">
                  <a:srgbClr val="000000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1"/>
          <p:cNvSpPr txBox="1"/>
          <p:nvPr/>
        </p:nvSpPr>
        <p:spPr>
          <a:xfrm>
            <a:off x="9959196" y="34854"/>
            <a:ext cx="2874924" cy="83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DECE3-061E-DEE5-B9B9-39B150BB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Everyone is saying AI will take the jobs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1ED1F-56DA-4D29-C7EC-5DDF8A9A7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 your mind ?</a:t>
            </a:r>
          </a:p>
          <a:p>
            <a:r>
              <a:rPr lang="en-US" dirty="0"/>
              <a:t>Why is it not easy, anyone ?</a:t>
            </a:r>
          </a:p>
        </p:txBody>
      </p:sp>
    </p:spTree>
    <p:extLst>
      <p:ext uri="{BB962C8B-B14F-4D97-AF65-F5344CB8AC3E}">
        <p14:creationId xmlns:p14="http://schemas.microsoft.com/office/powerpoint/2010/main" val="498232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 txBox="1">
            <a:spLocks noGrp="1"/>
          </p:cNvSpPr>
          <p:nvPr>
            <p:ph type="title"/>
          </p:nvPr>
        </p:nvSpPr>
        <p:spPr>
          <a:xfrm>
            <a:off x="523240" y="2359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FF00"/>
                </a:solidFill>
              </a:rPr>
              <a:t>Industries disrupted by Machine Learning </a:t>
            </a:r>
            <a:endParaRPr dirty="0"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1"/>
          </p:nvPr>
        </p:nvSpPr>
        <p:spPr>
          <a:xfrm>
            <a:off x="751573" y="1613869"/>
            <a:ext cx="417656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HealthCare: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Disease Prediction : Based on patient's demographics, health records.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Drug Discovery: Speeds up drug testing time.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Medical Image diagnosis: Deep learning and computer vision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FinTech: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Fraud Detection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Loan automation</a:t>
            </a:r>
            <a:endParaRPr dirty="0"/>
          </a:p>
          <a:p>
            <a:pPr marL="685800" lvl="1" indent="-876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dirty="0"/>
          </a:p>
          <a:p>
            <a:pPr marL="685800" lvl="1" indent="-876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dirty="0"/>
          </a:p>
        </p:txBody>
      </p:sp>
      <p:pic>
        <p:nvPicPr>
          <p:cNvPr id="173" name="Google Shape;17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0889" y="1949775"/>
            <a:ext cx="6449325" cy="3543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>
            <a:spLocks noGrp="1"/>
          </p:cNvSpPr>
          <p:nvPr>
            <p:ph type="title"/>
          </p:nvPr>
        </p:nvSpPr>
        <p:spPr>
          <a:xfrm>
            <a:off x="838200" y="17319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FF00"/>
                </a:solidFill>
              </a:rPr>
              <a:t>Industries disrupted by Machine Learning </a:t>
            </a:r>
            <a:endParaRPr dirty="0"/>
          </a:p>
        </p:txBody>
      </p:sp>
      <p:sp>
        <p:nvSpPr>
          <p:cNvPr id="179" name="Google Shape;179;p10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Retail: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Customer Segmentation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Churn Prediction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Customer Service: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Chatbots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IT and Telecom: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Predictive maintenance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Demand prediction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Churn prediction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</p:txBody>
      </p:sp>
      <p:pic>
        <p:nvPicPr>
          <p:cNvPr id="180" name="Google Shape;18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6524" y="1478932"/>
            <a:ext cx="2590888" cy="2520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8043" y="1833239"/>
            <a:ext cx="2829195" cy="181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0" descr="Telecom Software Development Services - ScienceSof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30308" y="4211259"/>
            <a:ext cx="3865946" cy="1295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2C092-F007-433A-B9E0-5F09ECBDF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 Networking - Manish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F95BE-78CD-42CF-A1DF-F89C4A853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18053"/>
            <a:ext cx="10515600" cy="4974821"/>
          </a:xfrm>
        </p:spPr>
        <p:txBody>
          <a:bodyPr/>
          <a:lstStyle/>
          <a:p>
            <a:r>
              <a:rPr lang="en-US" dirty="0"/>
              <a:t>Intrusion detection </a:t>
            </a:r>
          </a:p>
          <a:p>
            <a:pPr lvl="1"/>
            <a:r>
              <a:rPr lang="en-US" dirty="0"/>
              <a:t>Can adopt to evolving patterns </a:t>
            </a:r>
          </a:p>
          <a:p>
            <a:r>
              <a:rPr lang="en-US" dirty="0"/>
              <a:t>Co-relate network phenomenon between latency, paths, routers, events ( enabled by In-band Telemetry)</a:t>
            </a:r>
          </a:p>
          <a:p>
            <a:r>
              <a:rPr lang="en-US" dirty="0"/>
              <a:t>Alarm co-relation (technology agnostic)</a:t>
            </a:r>
          </a:p>
          <a:p>
            <a:r>
              <a:rPr lang="en-US" dirty="0"/>
              <a:t>Predict traffic trends </a:t>
            </a:r>
          </a:p>
          <a:p>
            <a:pPr lvl="1"/>
            <a:r>
              <a:rPr lang="en-US" dirty="0"/>
              <a:t>Based on tweets from certain location, news feed , event etc.</a:t>
            </a:r>
          </a:p>
          <a:p>
            <a:r>
              <a:rPr lang="en-US" dirty="0"/>
              <a:t>Identify and co-relate condition which may lead to congestion in network (</a:t>
            </a:r>
            <a:r>
              <a:rPr lang="en-US" dirty="0" err="1"/>
              <a:t>eg</a:t>
            </a:r>
            <a:r>
              <a:rPr lang="en-US" dirty="0"/>
              <a:t> traffic drops in bad weather ? ) </a:t>
            </a:r>
          </a:p>
        </p:txBody>
      </p:sp>
    </p:spTree>
    <p:extLst>
      <p:ext uri="{BB962C8B-B14F-4D97-AF65-F5344CB8AC3E}">
        <p14:creationId xmlns:p14="http://schemas.microsoft.com/office/powerpoint/2010/main" val="1075072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13FAE-CA2F-1DE2-E506-C3B397541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in Banking - Jaya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059F1-71D6-FA88-D9CE-F4DB8B87B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66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dirty="0"/>
              <a:t>Can you identify other applications for machine learning in your domain? </a:t>
            </a:r>
            <a:endParaRPr dirty="0"/>
          </a:p>
        </p:txBody>
      </p:sp>
      <p:sp>
        <p:nvSpPr>
          <p:cNvPr id="189" name="Google Shape;18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OR where you intend to apply Machine learning ?</a:t>
            </a:r>
            <a:endParaRPr dirty="0"/>
          </a:p>
        </p:txBody>
      </p:sp>
      <p:pic>
        <p:nvPicPr>
          <p:cNvPr id="190" name="Google Shape;190;p11" descr="Head with 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9480" y="2652824"/>
            <a:ext cx="2610026" cy="22913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A12FCB-7C7E-97BA-3F47-B7C1C491D3E9}"/>
              </a:ext>
            </a:extLst>
          </p:cNvPr>
          <p:cNvSpPr txBox="1"/>
          <p:nvPr/>
        </p:nvSpPr>
        <p:spPr>
          <a:xfrm>
            <a:off x="11186927" y="4670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05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5DA80-86FC-45FB-9466-B61601C19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106720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Powerful Insight</a:t>
            </a:r>
          </a:p>
        </p:txBody>
      </p:sp>
      <p:pic>
        <p:nvPicPr>
          <p:cNvPr id="2050" name="Picture 2" descr="8 Words for Witchcraft and Black Magic | Merriam-Webster">
            <a:extLst>
              <a:ext uri="{FF2B5EF4-FFF2-40B4-BE49-F238E27FC236}">
                <a16:creationId xmlns:a16="http://schemas.microsoft.com/office/drawing/2014/main" id="{0F3C21D7-E0F8-4D2D-9EB7-E3D5D67EF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8" r="20995" b="-1"/>
          <a:stretch/>
        </p:blipFill>
        <p:spPr bwMode="auto"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3" name="Group 2056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54" name="Freeform: Shape 2058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FDB68-2D45-4D13-8005-B32CB37CC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4868" y="1820369"/>
            <a:ext cx="5957132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Variation – Variation – Variation</a:t>
            </a:r>
          </a:p>
          <a:p>
            <a:r>
              <a:rPr lang="en-US" dirty="0">
                <a:solidFill>
                  <a:schemeClr val="bg1"/>
                </a:solidFill>
              </a:rPr>
              <a:t>No variation – Poor prediction  		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And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lot of compute </a:t>
            </a:r>
          </a:p>
        </p:txBody>
      </p:sp>
      <p:grpSp>
        <p:nvGrpSpPr>
          <p:cNvPr id="2056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0" name="Freeform: Shape 2062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7" name="Freeform: Shape 2064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3688340-2BA8-7B6D-1B0F-C1862AD60869}"/>
              </a:ext>
            </a:extLst>
          </p:cNvPr>
          <p:cNvSpPr txBox="1"/>
          <p:nvPr/>
        </p:nvSpPr>
        <p:spPr>
          <a:xfrm>
            <a:off x="11186927" y="4670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83108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865F-B947-3C63-4AA6-EBE6EAE24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?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5F6D1A-DE33-42A2-4FC5-CEBA90784962}"/>
              </a:ext>
            </a:extLst>
          </p:cNvPr>
          <p:cNvCxnSpPr/>
          <p:nvPr/>
        </p:nvCxnSpPr>
        <p:spPr>
          <a:xfrm flipV="1">
            <a:off x="1666240" y="2286000"/>
            <a:ext cx="0" cy="273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64D882-73F1-7C26-8B72-AFB63B147F0D}"/>
              </a:ext>
            </a:extLst>
          </p:cNvPr>
          <p:cNvCxnSpPr/>
          <p:nvPr/>
        </p:nvCxnSpPr>
        <p:spPr>
          <a:xfrm>
            <a:off x="1666240" y="5019040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01EFCD-1F91-B1FB-1443-AFA274F967BD}"/>
              </a:ext>
            </a:extLst>
          </p:cNvPr>
          <p:cNvCxnSpPr/>
          <p:nvPr/>
        </p:nvCxnSpPr>
        <p:spPr>
          <a:xfrm>
            <a:off x="1666240" y="3444240"/>
            <a:ext cx="340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1C0397-2737-1CC3-2FBC-679B8960D1A0}"/>
              </a:ext>
            </a:extLst>
          </p:cNvPr>
          <p:cNvCxnSpPr/>
          <p:nvPr/>
        </p:nvCxnSpPr>
        <p:spPr>
          <a:xfrm>
            <a:off x="2509520" y="4876800"/>
            <a:ext cx="0" cy="23368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A4B50F-40A4-D880-2401-918D8A0CF8C4}"/>
              </a:ext>
            </a:extLst>
          </p:cNvPr>
          <p:cNvCxnSpPr/>
          <p:nvPr/>
        </p:nvCxnSpPr>
        <p:spPr>
          <a:xfrm>
            <a:off x="3464560" y="4902200"/>
            <a:ext cx="0" cy="23368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29B284-ABEC-09DA-BC0D-7BC83984FE56}"/>
              </a:ext>
            </a:extLst>
          </p:cNvPr>
          <p:cNvCxnSpPr/>
          <p:nvPr/>
        </p:nvCxnSpPr>
        <p:spPr>
          <a:xfrm>
            <a:off x="4307840" y="4902200"/>
            <a:ext cx="0" cy="23368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547F2B-7C0F-B630-7ABC-0FBC44DFF5E3}"/>
              </a:ext>
            </a:extLst>
          </p:cNvPr>
          <p:cNvSpPr txBox="1"/>
          <p:nvPr/>
        </p:nvSpPr>
        <p:spPr>
          <a:xfrm>
            <a:off x="1382187" y="329035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F1DD68-426F-134B-0068-107FA64FF260}"/>
              </a:ext>
            </a:extLst>
          </p:cNvPr>
          <p:cNvSpPr txBox="1"/>
          <p:nvPr/>
        </p:nvSpPr>
        <p:spPr>
          <a:xfrm>
            <a:off x="5069840" y="501904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3F991B-8ABD-45AF-75DA-70871C6E9090}"/>
              </a:ext>
            </a:extLst>
          </p:cNvPr>
          <p:cNvSpPr txBox="1"/>
          <p:nvPr/>
        </p:nvSpPr>
        <p:spPr>
          <a:xfrm>
            <a:off x="1204093" y="2204849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E760D1-FFDC-7C4D-80FC-20CAC2DC843F}"/>
              </a:ext>
            </a:extLst>
          </p:cNvPr>
          <p:cNvSpPr txBox="1"/>
          <p:nvPr/>
        </p:nvSpPr>
        <p:spPr>
          <a:xfrm>
            <a:off x="2367494" y="515664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499B4A-625D-24C8-F809-1B31339393F5}"/>
              </a:ext>
            </a:extLst>
          </p:cNvPr>
          <p:cNvSpPr txBox="1"/>
          <p:nvPr/>
        </p:nvSpPr>
        <p:spPr>
          <a:xfrm>
            <a:off x="3271841" y="51823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4B3D1A-413B-EA5C-1765-063F69D8D4AB}"/>
              </a:ext>
            </a:extLst>
          </p:cNvPr>
          <p:cNvSpPr txBox="1"/>
          <p:nvPr/>
        </p:nvSpPr>
        <p:spPr>
          <a:xfrm>
            <a:off x="4116121" y="517122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5ABB45-810F-EC0D-A73D-CC79DDCAA3F3}"/>
              </a:ext>
            </a:extLst>
          </p:cNvPr>
          <p:cNvCxnSpPr/>
          <p:nvPr/>
        </p:nvCxnSpPr>
        <p:spPr>
          <a:xfrm flipV="1">
            <a:off x="6689029" y="2250886"/>
            <a:ext cx="0" cy="273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A5D9A-CFDA-8B2C-C349-3AFB6F5AEA35}"/>
              </a:ext>
            </a:extLst>
          </p:cNvPr>
          <p:cNvCxnSpPr/>
          <p:nvPr/>
        </p:nvCxnSpPr>
        <p:spPr>
          <a:xfrm>
            <a:off x="6689029" y="4983926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737B7C-0F99-AB03-69A2-46F32089675E}"/>
              </a:ext>
            </a:extLst>
          </p:cNvPr>
          <p:cNvCxnSpPr/>
          <p:nvPr/>
        </p:nvCxnSpPr>
        <p:spPr>
          <a:xfrm>
            <a:off x="7532309" y="4841686"/>
            <a:ext cx="0" cy="23368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6DD65E-B691-CCDA-D068-0509A8A5DD25}"/>
              </a:ext>
            </a:extLst>
          </p:cNvPr>
          <p:cNvCxnSpPr/>
          <p:nvPr/>
        </p:nvCxnSpPr>
        <p:spPr>
          <a:xfrm>
            <a:off x="8487349" y="4867086"/>
            <a:ext cx="0" cy="23368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14AAD05-DE4E-7663-3CEA-43EB07BF8453}"/>
              </a:ext>
            </a:extLst>
          </p:cNvPr>
          <p:cNvCxnSpPr/>
          <p:nvPr/>
        </p:nvCxnSpPr>
        <p:spPr>
          <a:xfrm>
            <a:off x="9330629" y="4867086"/>
            <a:ext cx="0" cy="23368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3AF167B-636B-8FEA-7083-C7B62D452EA0}"/>
              </a:ext>
            </a:extLst>
          </p:cNvPr>
          <p:cNvSpPr txBox="1"/>
          <p:nvPr/>
        </p:nvSpPr>
        <p:spPr>
          <a:xfrm>
            <a:off x="10092629" y="4983926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D67A17-83EA-2D7F-3F71-CB3E0C704816}"/>
              </a:ext>
            </a:extLst>
          </p:cNvPr>
          <p:cNvSpPr txBox="1"/>
          <p:nvPr/>
        </p:nvSpPr>
        <p:spPr>
          <a:xfrm>
            <a:off x="6226882" y="2169735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52EDF-75FD-CD9F-5CD1-E27409BF7564}"/>
              </a:ext>
            </a:extLst>
          </p:cNvPr>
          <p:cNvSpPr txBox="1"/>
          <p:nvPr/>
        </p:nvSpPr>
        <p:spPr>
          <a:xfrm>
            <a:off x="7390283" y="512153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69B7F4-DC11-046C-A28C-719E5A951F06}"/>
              </a:ext>
            </a:extLst>
          </p:cNvPr>
          <p:cNvSpPr txBox="1"/>
          <p:nvPr/>
        </p:nvSpPr>
        <p:spPr>
          <a:xfrm>
            <a:off x="8294630" y="514720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F2DAEE-DFF1-9561-7EBE-AA113D8A97A6}"/>
              </a:ext>
            </a:extLst>
          </p:cNvPr>
          <p:cNvSpPr txBox="1"/>
          <p:nvPr/>
        </p:nvSpPr>
        <p:spPr>
          <a:xfrm>
            <a:off x="9138910" y="513611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6D26A10-F8C4-64DF-86C4-5A5D9503F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215" y="2521560"/>
            <a:ext cx="2983228" cy="2151039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E3B461-E70A-3EEA-23C2-7CB1859B2F68}"/>
              </a:ext>
            </a:extLst>
          </p:cNvPr>
          <p:cNvCxnSpPr>
            <a:cxnSpLocks/>
          </p:cNvCxnSpPr>
          <p:nvPr/>
        </p:nvCxnSpPr>
        <p:spPr>
          <a:xfrm>
            <a:off x="6550207" y="4545220"/>
            <a:ext cx="277641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A318E87-30A0-A78B-E3E6-FFCC287C3DBB}"/>
              </a:ext>
            </a:extLst>
          </p:cNvPr>
          <p:cNvCxnSpPr>
            <a:cxnSpLocks/>
          </p:cNvCxnSpPr>
          <p:nvPr/>
        </p:nvCxnSpPr>
        <p:spPr>
          <a:xfrm>
            <a:off x="6547002" y="4118500"/>
            <a:ext cx="277641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28D0BC5-242F-D2EC-F248-2E01B1614F1F}"/>
              </a:ext>
            </a:extLst>
          </p:cNvPr>
          <p:cNvCxnSpPr>
            <a:cxnSpLocks/>
          </p:cNvCxnSpPr>
          <p:nvPr/>
        </p:nvCxnSpPr>
        <p:spPr>
          <a:xfrm>
            <a:off x="6520269" y="3762900"/>
            <a:ext cx="277641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D0A9AB6-078F-B6E5-5D77-211250FDB711}"/>
              </a:ext>
            </a:extLst>
          </p:cNvPr>
          <p:cNvCxnSpPr>
            <a:cxnSpLocks/>
          </p:cNvCxnSpPr>
          <p:nvPr/>
        </p:nvCxnSpPr>
        <p:spPr>
          <a:xfrm>
            <a:off x="6520268" y="3447939"/>
            <a:ext cx="277641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8720888-7AB0-7174-8043-CD39205A2305}"/>
              </a:ext>
            </a:extLst>
          </p:cNvPr>
          <p:cNvCxnSpPr>
            <a:cxnSpLocks/>
          </p:cNvCxnSpPr>
          <p:nvPr/>
        </p:nvCxnSpPr>
        <p:spPr>
          <a:xfrm>
            <a:off x="6547002" y="3087260"/>
            <a:ext cx="277641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04E04A-5419-90D8-C28A-E8C18EB6B9DA}"/>
              </a:ext>
            </a:extLst>
          </p:cNvPr>
          <p:cNvCxnSpPr>
            <a:cxnSpLocks/>
          </p:cNvCxnSpPr>
          <p:nvPr/>
        </p:nvCxnSpPr>
        <p:spPr>
          <a:xfrm>
            <a:off x="6547001" y="2746900"/>
            <a:ext cx="277641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4E53CF8-F283-BF63-DE2E-9D90004D4E46}"/>
              </a:ext>
            </a:extLst>
          </p:cNvPr>
          <p:cNvSpPr txBox="1"/>
          <p:nvPr/>
        </p:nvSpPr>
        <p:spPr>
          <a:xfrm>
            <a:off x="11186927" y="4670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33154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Definition</a:t>
            </a:r>
            <a:endParaRPr/>
          </a:p>
        </p:txBody>
      </p:sp>
      <p:pic>
        <p:nvPicPr>
          <p:cNvPr id="196" name="Google Shape;196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27034" y="1756467"/>
            <a:ext cx="6636091" cy="25972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E62FC9-0B08-4E1E-82BC-38917A6F5629}"/>
              </a:ext>
            </a:extLst>
          </p:cNvPr>
          <p:cNvSpPr/>
          <p:nvPr/>
        </p:nvSpPr>
        <p:spPr>
          <a:xfrm>
            <a:off x="838200" y="5101533"/>
            <a:ext cx="109957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C000"/>
                </a:solidFill>
                <a:latin typeface="Helvetica Neue"/>
              </a:rPr>
              <a:t>A computer program is said to </a:t>
            </a:r>
            <a:r>
              <a:rPr lang="en-US" sz="1800" b="1" dirty="0">
                <a:solidFill>
                  <a:srgbClr val="FFC000"/>
                </a:solidFill>
                <a:latin typeface="Helvetica Neue"/>
              </a:rPr>
              <a:t>learn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 from experience </a:t>
            </a:r>
            <a:r>
              <a:rPr lang="en-US" sz="1800" i="1" dirty="0">
                <a:solidFill>
                  <a:srgbClr val="FFC000"/>
                </a:solidFill>
                <a:latin typeface="Helvetica Neue"/>
              </a:rPr>
              <a:t>E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 with respect to some class of tasks </a:t>
            </a:r>
            <a:r>
              <a:rPr lang="en-US" sz="1800" i="1" dirty="0">
                <a:solidFill>
                  <a:srgbClr val="FFC000"/>
                </a:solidFill>
                <a:latin typeface="Helvetica Neue"/>
              </a:rPr>
              <a:t>T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 and performance measure </a:t>
            </a:r>
            <a:r>
              <a:rPr lang="en-US" sz="1800" i="1" dirty="0">
                <a:solidFill>
                  <a:srgbClr val="FFC000"/>
                </a:solidFill>
                <a:latin typeface="Helvetica Neue"/>
              </a:rPr>
              <a:t>P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, if its performance at tasks in </a:t>
            </a:r>
            <a:r>
              <a:rPr lang="en-US" sz="1800" i="1" dirty="0">
                <a:solidFill>
                  <a:srgbClr val="FFC000"/>
                </a:solidFill>
                <a:latin typeface="Helvetica Neue"/>
              </a:rPr>
              <a:t>T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, as measured by </a:t>
            </a:r>
            <a:r>
              <a:rPr lang="en-US" sz="1800" i="1" dirty="0">
                <a:solidFill>
                  <a:srgbClr val="FFC000"/>
                </a:solidFill>
                <a:latin typeface="Helvetica Neue"/>
              </a:rPr>
              <a:t>P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, improves with experience </a:t>
            </a:r>
            <a:r>
              <a:rPr lang="en-US" sz="1800" i="1" dirty="0">
                <a:solidFill>
                  <a:srgbClr val="FFC000"/>
                </a:solidFill>
                <a:latin typeface="Helvetica Neue"/>
              </a:rPr>
              <a:t>E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.</a:t>
            </a:r>
            <a:endParaRPr lang="en-US" sz="1800" dirty="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2F75A-04CB-0A5E-FC01-6AE725A0AD6E}"/>
              </a:ext>
            </a:extLst>
          </p:cNvPr>
          <p:cNvSpPr txBox="1"/>
          <p:nvPr/>
        </p:nvSpPr>
        <p:spPr>
          <a:xfrm>
            <a:off x="11186927" y="4670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"/>
          <p:cNvSpPr txBox="1">
            <a:spLocks noGrp="1"/>
          </p:cNvSpPr>
          <p:nvPr>
            <p:ph type="title"/>
          </p:nvPr>
        </p:nvSpPr>
        <p:spPr>
          <a:xfrm>
            <a:off x="767178" y="17589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dirty="0"/>
              <a:t>Machine Learning types : Based on amount of </a:t>
            </a:r>
            <a:r>
              <a:rPr lang="en-US" sz="2800" u="sng" dirty="0">
                <a:solidFill>
                  <a:srgbClr val="FFFF00"/>
                </a:solidFill>
              </a:rPr>
              <a:t>supervision needed </a:t>
            </a:r>
            <a:endParaRPr dirty="0">
              <a:solidFill>
                <a:srgbClr val="FFFF00"/>
              </a:solidFill>
            </a:endParaRPr>
          </a:p>
        </p:txBody>
      </p:sp>
      <p:grpSp>
        <p:nvGrpSpPr>
          <p:cNvPr id="202" name="Google Shape;202;p13"/>
          <p:cNvGrpSpPr/>
          <p:nvPr/>
        </p:nvGrpSpPr>
        <p:grpSpPr>
          <a:xfrm>
            <a:off x="2872088" y="1298531"/>
            <a:ext cx="5304822" cy="5112870"/>
            <a:chOff x="3672188" y="827"/>
            <a:chExt cx="5304822" cy="5112870"/>
          </a:xfrm>
        </p:grpSpPr>
        <p:sp>
          <p:nvSpPr>
            <p:cNvPr id="203" name="Google Shape;203;p13"/>
            <p:cNvSpPr/>
            <p:nvPr/>
          </p:nvSpPr>
          <p:spPr>
            <a:xfrm>
              <a:off x="3672188" y="2408937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 txBox="1"/>
            <p:nvPr/>
          </p:nvSpPr>
          <p:spPr>
            <a:xfrm>
              <a:off x="3692632" y="2429381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Types of ML</a:t>
              </a: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 rot="-4467012">
              <a:off x="4305895" y="1742276"/>
              <a:ext cx="208300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 txBox="1"/>
            <p:nvPr/>
          </p:nvSpPr>
          <p:spPr>
            <a:xfrm rot="-4467012">
              <a:off x="5295320" y="1702484"/>
              <a:ext cx="104150" cy="104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Calibri"/>
                <a:buNone/>
              </a:pP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5626597" y="402178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 txBox="1"/>
            <p:nvPr/>
          </p:nvSpPr>
          <p:spPr>
            <a:xfrm>
              <a:off x="5647041" y="422622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Supervised</a:t>
              </a: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 rot="-2142401">
              <a:off x="6957966" y="538221"/>
              <a:ext cx="68767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 txBox="1"/>
            <p:nvPr/>
          </p:nvSpPr>
          <p:spPr>
            <a:xfrm rot="-2142401">
              <a:off x="7284612" y="533312"/>
              <a:ext cx="34383" cy="34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7581005" y="827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 txBox="1"/>
            <p:nvPr/>
          </p:nvSpPr>
          <p:spPr>
            <a:xfrm>
              <a:off x="7601449" y="21271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 rot="2142401">
              <a:off x="6957966" y="939573"/>
              <a:ext cx="68767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 txBox="1"/>
            <p:nvPr/>
          </p:nvSpPr>
          <p:spPr>
            <a:xfrm rot="2142401">
              <a:off x="7284612" y="934664"/>
              <a:ext cx="34383" cy="34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7581005" y="803530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 txBox="1"/>
            <p:nvPr/>
          </p:nvSpPr>
          <p:spPr>
            <a:xfrm>
              <a:off x="7601449" y="823974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 rot="2142401">
              <a:off x="5003558" y="2946331"/>
              <a:ext cx="68767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 txBox="1"/>
            <p:nvPr/>
          </p:nvSpPr>
          <p:spPr>
            <a:xfrm rot="2142401">
              <a:off x="5330204" y="2941422"/>
              <a:ext cx="34383" cy="34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5626597" y="2810289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 txBox="1"/>
            <p:nvPr/>
          </p:nvSpPr>
          <p:spPr>
            <a:xfrm>
              <a:off x="5647041" y="2830733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Unsupervised</a:t>
              </a: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 rot="-3907178">
              <a:off x="6638184" y="2544980"/>
              <a:ext cx="1327238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 txBox="1"/>
            <p:nvPr/>
          </p:nvSpPr>
          <p:spPr>
            <a:xfrm rot="-3907178">
              <a:off x="7268623" y="2524082"/>
              <a:ext cx="66361" cy="663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7581005" y="1606233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 txBox="1"/>
            <p:nvPr/>
          </p:nvSpPr>
          <p:spPr>
            <a:xfrm>
              <a:off x="7601449" y="1626677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Clustering</a:t>
              </a: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 rot="-2142401">
              <a:off x="6957966" y="2946331"/>
              <a:ext cx="68767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 txBox="1"/>
            <p:nvPr/>
          </p:nvSpPr>
          <p:spPr>
            <a:xfrm rot="-2142401">
              <a:off x="7284612" y="2941422"/>
              <a:ext cx="34383" cy="34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7581005" y="2408937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 txBox="1"/>
            <p:nvPr/>
          </p:nvSpPr>
          <p:spPr>
            <a:xfrm>
              <a:off x="7601449" y="2429381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Dimensionality reduction</a:t>
              </a: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 rot="2142401">
              <a:off x="6957966" y="3347683"/>
              <a:ext cx="68767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 txBox="1"/>
            <p:nvPr/>
          </p:nvSpPr>
          <p:spPr>
            <a:xfrm rot="2142401">
              <a:off x="7284612" y="3342774"/>
              <a:ext cx="34383" cy="34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7581005" y="3211640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 txBox="1"/>
            <p:nvPr/>
          </p:nvSpPr>
          <p:spPr>
            <a:xfrm>
              <a:off x="7601449" y="3232084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Anomaly detection</a:t>
              </a: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rot="3907178">
              <a:off x="6638184" y="3749035"/>
              <a:ext cx="1327238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 txBox="1"/>
            <p:nvPr/>
          </p:nvSpPr>
          <p:spPr>
            <a:xfrm rot="3907178">
              <a:off x="7268623" y="3728137"/>
              <a:ext cx="66361" cy="663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7581005" y="4014344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 txBox="1"/>
            <p:nvPr/>
          </p:nvSpPr>
          <p:spPr>
            <a:xfrm>
              <a:off x="7601449" y="4034788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Association rule learning</a:t>
              </a: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 rot="3907178">
              <a:off x="4683776" y="3347683"/>
              <a:ext cx="1327238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 txBox="1"/>
            <p:nvPr/>
          </p:nvSpPr>
          <p:spPr>
            <a:xfrm rot="3907178">
              <a:off x="5314214" y="3326785"/>
              <a:ext cx="66361" cy="663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5626597" y="3612992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3"/>
            <p:cNvSpPr txBox="1"/>
            <p:nvPr/>
          </p:nvSpPr>
          <p:spPr>
            <a:xfrm>
              <a:off x="5647041" y="3633436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Semi supervised</a:t>
              </a: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 rot="4467012">
              <a:off x="4305895" y="3749035"/>
              <a:ext cx="208300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 txBox="1"/>
            <p:nvPr/>
          </p:nvSpPr>
          <p:spPr>
            <a:xfrm rot="4467012">
              <a:off x="5295320" y="3709243"/>
              <a:ext cx="104150" cy="104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Calibri"/>
                <a:buNone/>
              </a:pP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5626597" y="4415695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 txBox="1"/>
            <p:nvPr/>
          </p:nvSpPr>
          <p:spPr>
            <a:xfrm>
              <a:off x="5647041" y="4436139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Reinforcement </a:t>
              </a: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9A48C1-F5A9-7706-F36B-E9B7DB1664C6}"/>
              </a:ext>
            </a:extLst>
          </p:cNvPr>
          <p:cNvSpPr txBox="1"/>
          <p:nvPr/>
        </p:nvSpPr>
        <p:spPr>
          <a:xfrm>
            <a:off x="11186927" y="4670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08B4C-8083-767E-0DDD-B5A42336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A9262-8E30-27FE-FB19-5AB8337A7F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Manish Agarwal : Sr Management, technical operations, operationalizing new technologies along with the usual GRIND </a:t>
            </a:r>
            <a:r>
              <a:rPr lang="en-US">
                <a:sym typeface="Wingdings" panose="05000000000000000000" pitchFamily="2" charset="2"/>
              </a:rPr>
              <a:t> </a:t>
            </a:r>
          </a:p>
          <a:p>
            <a:r>
              <a:rPr lang="en-US">
                <a:sym typeface="Wingdings" panose="05000000000000000000" pitchFamily="2" charset="2"/>
              </a:rPr>
              <a:t>Jaya Singh: Technology Architect, researcher in Machine Learning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3046D2-58AB-2B1D-5CC8-7B58848B5697}"/>
              </a:ext>
            </a:extLst>
          </p:cNvPr>
          <p:cNvSpPr txBox="1"/>
          <p:nvPr/>
        </p:nvSpPr>
        <p:spPr>
          <a:xfrm>
            <a:off x="1330890" y="5191326"/>
            <a:ext cx="3024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We both have completed 1 year ML program form IIT-R</a:t>
            </a:r>
          </a:p>
          <a:p>
            <a:pPr algn="ctr"/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20A66-7082-FCDD-CF19-4173A94CA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94" y="3829026"/>
            <a:ext cx="2012979" cy="1123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8916A6-8CE1-0741-6065-2A0D0CB31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02" y="3829026"/>
            <a:ext cx="1217792" cy="11231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258E4F-5148-EDDF-D10C-E9B0AE5F29BA}"/>
              </a:ext>
            </a:extLst>
          </p:cNvPr>
          <p:cNvSpPr txBox="1"/>
          <p:nvPr/>
        </p:nvSpPr>
        <p:spPr>
          <a:xfrm>
            <a:off x="5501735" y="5173127"/>
            <a:ext cx="269738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Taught ML concepts online and internally within our organizations </a:t>
            </a:r>
          </a:p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5B039-3D36-4F19-8F57-D4722B75DF3A}"/>
              </a:ext>
            </a:extLst>
          </p:cNvPr>
          <p:cNvSpPr txBox="1"/>
          <p:nvPr/>
        </p:nvSpPr>
        <p:spPr>
          <a:xfrm>
            <a:off x="9140426" y="5393206"/>
            <a:ext cx="2128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Working on projects at work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ECBD77-528C-D554-8182-DD819A533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397" y="3927319"/>
            <a:ext cx="1920061" cy="10920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352654-60A5-5330-6124-F0A9D50D2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195" y="3927319"/>
            <a:ext cx="1952898" cy="12860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62F9073-8F7B-CFD3-C013-3D148F5C5CAA}"/>
              </a:ext>
            </a:extLst>
          </p:cNvPr>
          <p:cNvSpPr txBox="1"/>
          <p:nvPr/>
        </p:nvSpPr>
        <p:spPr>
          <a:xfrm>
            <a:off x="11186927" y="4670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0912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Supervised Learning</a:t>
            </a:r>
            <a:endParaRPr/>
          </a:p>
        </p:txBody>
      </p:sp>
      <p:sp>
        <p:nvSpPr>
          <p:cNvPr id="250" name="Google Shape;250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0769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If you have input and output and the task is to find the relation between input and output. 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Simple example: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/>
          </a:p>
        </p:txBody>
      </p:sp>
      <p:grpSp>
        <p:nvGrpSpPr>
          <p:cNvPr id="251" name="Google Shape;251;p14"/>
          <p:cNvGrpSpPr/>
          <p:nvPr/>
        </p:nvGrpSpPr>
        <p:grpSpPr>
          <a:xfrm>
            <a:off x="7015367" y="1595625"/>
            <a:ext cx="4752564" cy="4580596"/>
            <a:chOff x="3529217" y="741"/>
            <a:chExt cx="4752564" cy="4580596"/>
          </a:xfrm>
        </p:grpSpPr>
        <p:sp>
          <p:nvSpPr>
            <p:cNvPr id="252" name="Google Shape;252;p14"/>
            <p:cNvSpPr/>
            <p:nvPr/>
          </p:nvSpPr>
          <p:spPr>
            <a:xfrm>
              <a:off x="3529217" y="2158155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 txBox="1"/>
            <p:nvPr/>
          </p:nvSpPr>
          <p:spPr>
            <a:xfrm>
              <a:off x="3547532" y="2176470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Types of ML</a:t>
              </a: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 rot="-4467012">
              <a:off x="4096952" y="1559618"/>
              <a:ext cx="186615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 txBox="1"/>
            <p:nvPr/>
          </p:nvSpPr>
          <p:spPr>
            <a:xfrm rot="-4467012">
              <a:off x="4983373" y="1525247"/>
              <a:ext cx="93307" cy="9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Calibri"/>
                <a:buNone/>
              </a:pPr>
              <a:endParaRPr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5280162" y="360310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FFC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 txBox="1"/>
            <p:nvPr/>
          </p:nvSpPr>
          <p:spPr>
            <a:xfrm>
              <a:off x="5298477" y="378625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Supervised</a:t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 rot="-2142401">
              <a:off x="6472930" y="480911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 txBox="1"/>
            <p:nvPr/>
          </p:nvSpPr>
          <p:spPr>
            <a:xfrm rot="-2142401">
              <a:off x="6765570" y="477792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7031107" y="741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 txBox="1"/>
            <p:nvPr/>
          </p:nvSpPr>
          <p:spPr>
            <a:xfrm>
              <a:off x="7049422" y="19056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 rot="2142401">
              <a:off x="6472930" y="840480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 txBox="1"/>
            <p:nvPr/>
          </p:nvSpPr>
          <p:spPr>
            <a:xfrm rot="2142401">
              <a:off x="6765570" y="837361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7031107" y="719879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 txBox="1"/>
            <p:nvPr/>
          </p:nvSpPr>
          <p:spPr>
            <a:xfrm>
              <a:off x="7049422" y="738194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 rot="2142401">
              <a:off x="4721985" y="2638325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 txBox="1"/>
            <p:nvPr/>
          </p:nvSpPr>
          <p:spPr>
            <a:xfrm rot="2142401">
              <a:off x="5014625" y="2635206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5280162" y="2517724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 txBox="1"/>
            <p:nvPr/>
          </p:nvSpPr>
          <p:spPr>
            <a:xfrm>
              <a:off x="5298477" y="2536039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Unsupervised</a:t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 rot="-3907178">
              <a:off x="6186439" y="2278756"/>
              <a:ext cx="118906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 txBox="1"/>
            <p:nvPr/>
          </p:nvSpPr>
          <p:spPr>
            <a:xfrm rot="-3907178">
              <a:off x="6751245" y="2261312"/>
              <a:ext cx="59453" cy="59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7031107" y="1439017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 txBox="1"/>
            <p:nvPr/>
          </p:nvSpPr>
          <p:spPr>
            <a:xfrm>
              <a:off x="7049422" y="1457332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Clustering</a:t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 rot="-2142401">
              <a:off x="6472930" y="2638325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 txBox="1"/>
            <p:nvPr/>
          </p:nvSpPr>
          <p:spPr>
            <a:xfrm rot="-2142401">
              <a:off x="6765570" y="2635206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7031107" y="2158155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 txBox="1"/>
            <p:nvPr/>
          </p:nvSpPr>
          <p:spPr>
            <a:xfrm>
              <a:off x="7049422" y="2176470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Dimensionality reduction</a:t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2142401">
              <a:off x="6472930" y="2997894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 txBox="1"/>
            <p:nvPr/>
          </p:nvSpPr>
          <p:spPr>
            <a:xfrm rot="2142401">
              <a:off x="6765570" y="2994775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7031107" y="2877293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 txBox="1"/>
            <p:nvPr/>
          </p:nvSpPr>
          <p:spPr>
            <a:xfrm>
              <a:off x="7049422" y="2895608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Anamoly detection</a:t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 rot="3907178">
              <a:off x="6186439" y="3357463"/>
              <a:ext cx="118906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 txBox="1"/>
            <p:nvPr/>
          </p:nvSpPr>
          <p:spPr>
            <a:xfrm rot="3907178">
              <a:off x="6751245" y="3340019"/>
              <a:ext cx="59453" cy="59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7031107" y="3596431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 txBox="1"/>
            <p:nvPr/>
          </p:nvSpPr>
          <p:spPr>
            <a:xfrm>
              <a:off x="7049422" y="3614746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Association rule learning</a:t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 rot="3907178">
              <a:off x="4435494" y="2997894"/>
              <a:ext cx="118906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 txBox="1"/>
            <p:nvPr/>
          </p:nvSpPr>
          <p:spPr>
            <a:xfrm rot="3907178">
              <a:off x="5000300" y="2980450"/>
              <a:ext cx="59453" cy="59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5280162" y="3236862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 txBox="1"/>
            <p:nvPr/>
          </p:nvSpPr>
          <p:spPr>
            <a:xfrm>
              <a:off x="5298477" y="3255177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Semi supervised</a:t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 rot="4467012">
              <a:off x="4096952" y="3357463"/>
              <a:ext cx="186615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 txBox="1"/>
            <p:nvPr/>
          </p:nvSpPr>
          <p:spPr>
            <a:xfrm rot="4467012">
              <a:off x="4983373" y="3323092"/>
              <a:ext cx="93307" cy="9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Calibri"/>
                <a:buNone/>
              </a:pPr>
              <a:endParaRPr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5280162" y="3956000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 txBox="1"/>
            <p:nvPr/>
          </p:nvSpPr>
          <p:spPr>
            <a:xfrm>
              <a:off x="5298477" y="3974315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Reinforcement </a:t>
              </a:r>
              <a:endParaRPr/>
            </a:p>
          </p:txBody>
        </p:sp>
      </p:grpSp>
      <p:graphicFrame>
        <p:nvGraphicFramePr>
          <p:cNvPr id="294" name="Google Shape;294;p14"/>
          <p:cNvGraphicFramePr/>
          <p:nvPr>
            <p:extLst>
              <p:ext uri="{D42A27DB-BD31-4B8C-83A1-F6EECF244321}">
                <p14:modId xmlns:p14="http://schemas.microsoft.com/office/powerpoint/2010/main" val="2816381166"/>
              </p:ext>
            </p:extLst>
          </p:nvPr>
        </p:nvGraphicFramePr>
        <p:xfrm>
          <a:off x="1241011" y="3885923"/>
          <a:ext cx="4490250" cy="1788375"/>
        </p:xfrm>
        <a:graphic>
          <a:graphicData uri="http://schemas.openxmlformats.org/drawingml/2006/table">
            <a:tbl>
              <a:tblPr firstRow="1" bandRow="1">
                <a:noFill/>
                <a:tableStyleId>{6243E543-2554-4AD6-9634-88E761278073}</a:tableStyleId>
              </a:tblPr>
              <a:tblGrid>
                <a:gridCol w="149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5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IQ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CGPA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Placement</a:t>
                      </a:r>
                      <a:endParaRPr dirty="0"/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87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7.1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Y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111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8.9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Y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75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6.3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</a:rPr>
                        <a:t>N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Supervised - Classification Vs Regression</a:t>
            </a:r>
            <a:endParaRPr dirty="0"/>
          </a:p>
        </p:txBody>
      </p:sp>
      <p:grpSp>
        <p:nvGrpSpPr>
          <p:cNvPr id="300" name="Google Shape;300;p15"/>
          <p:cNvGrpSpPr/>
          <p:nvPr/>
        </p:nvGrpSpPr>
        <p:grpSpPr>
          <a:xfrm>
            <a:off x="4608560" y="2996321"/>
            <a:ext cx="7104918" cy="2009944"/>
            <a:chOff x="2270" y="1170696"/>
            <a:chExt cx="7104918" cy="2009944"/>
          </a:xfrm>
        </p:grpSpPr>
        <p:sp>
          <p:nvSpPr>
            <p:cNvPr id="301" name="Google Shape;301;p15"/>
            <p:cNvSpPr/>
            <p:nvPr/>
          </p:nvSpPr>
          <p:spPr>
            <a:xfrm>
              <a:off x="2270" y="1708240"/>
              <a:ext cx="1869715" cy="93485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5"/>
            <p:cNvSpPr txBox="1"/>
            <p:nvPr/>
          </p:nvSpPr>
          <p:spPr>
            <a:xfrm>
              <a:off x="29651" y="1735621"/>
              <a:ext cx="1814953" cy="880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Supervised o/p</a:t>
              </a:r>
              <a:endParaRPr dirty="0"/>
            </a:p>
          </p:txBody>
        </p:sp>
        <p:sp>
          <p:nvSpPr>
            <p:cNvPr id="303" name="Google Shape;303;p15"/>
            <p:cNvSpPr/>
            <p:nvPr/>
          </p:nvSpPr>
          <p:spPr>
            <a:xfrm rot="-2142401">
              <a:off x="1785416" y="1887561"/>
              <a:ext cx="921024" cy="386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 txBox="1"/>
            <p:nvPr/>
          </p:nvSpPr>
          <p:spPr>
            <a:xfrm rot="-2142401">
              <a:off x="2222903" y="1883871"/>
              <a:ext cx="46051" cy="460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2619872" y="1170696"/>
              <a:ext cx="1869715" cy="93485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5"/>
            <p:cNvSpPr txBox="1"/>
            <p:nvPr/>
          </p:nvSpPr>
          <p:spPr>
            <a:xfrm>
              <a:off x="2647253" y="1198077"/>
              <a:ext cx="1814953" cy="880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4489587" y="1618789"/>
              <a:ext cx="747886" cy="386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 txBox="1"/>
            <p:nvPr/>
          </p:nvSpPr>
          <p:spPr>
            <a:xfrm>
              <a:off x="4844833" y="1619428"/>
              <a:ext cx="37394" cy="37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5237473" y="1170696"/>
              <a:ext cx="1869715" cy="93485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 txBox="1"/>
            <p:nvPr/>
          </p:nvSpPr>
          <p:spPr>
            <a:xfrm>
              <a:off x="5264854" y="1198077"/>
              <a:ext cx="1814953" cy="880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Yes/No</a:t>
              </a: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 rot="2142401">
              <a:off x="1785416" y="2425104"/>
              <a:ext cx="921024" cy="386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 txBox="1"/>
            <p:nvPr/>
          </p:nvSpPr>
          <p:spPr>
            <a:xfrm rot="2142401">
              <a:off x="2222903" y="2421414"/>
              <a:ext cx="46051" cy="460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2619872" y="2245783"/>
              <a:ext cx="1869715" cy="93485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 txBox="1"/>
            <p:nvPr/>
          </p:nvSpPr>
          <p:spPr>
            <a:xfrm>
              <a:off x="2647253" y="2273164"/>
              <a:ext cx="1814953" cy="880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4489587" y="2693876"/>
              <a:ext cx="747886" cy="386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 txBox="1"/>
            <p:nvPr/>
          </p:nvSpPr>
          <p:spPr>
            <a:xfrm>
              <a:off x="4844833" y="2694515"/>
              <a:ext cx="37394" cy="37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5237473" y="2245783"/>
              <a:ext cx="1869715" cy="93485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5"/>
            <p:cNvSpPr txBox="1"/>
            <p:nvPr/>
          </p:nvSpPr>
          <p:spPr>
            <a:xfrm>
              <a:off x="5264854" y="2273164"/>
              <a:ext cx="1814953" cy="880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Continuous type </a:t>
              </a:r>
              <a:endParaRPr/>
            </a:p>
          </p:txBody>
        </p:sp>
      </p:grpSp>
      <p:graphicFrame>
        <p:nvGraphicFramePr>
          <p:cNvPr id="319" name="Google Shape;319;p15"/>
          <p:cNvGraphicFramePr/>
          <p:nvPr>
            <p:extLst>
              <p:ext uri="{D42A27DB-BD31-4B8C-83A1-F6EECF244321}">
                <p14:modId xmlns:p14="http://schemas.microsoft.com/office/powerpoint/2010/main" val="1503784642"/>
              </p:ext>
            </p:extLst>
          </p:nvPr>
        </p:nvGraphicFramePr>
        <p:xfrm>
          <a:off x="1112296" y="4239024"/>
          <a:ext cx="3139875" cy="1788375"/>
        </p:xfrm>
        <a:graphic>
          <a:graphicData uri="http://schemas.openxmlformats.org/drawingml/2006/table">
            <a:tbl>
              <a:tblPr firstRow="1" bandRow="1">
                <a:noFill/>
                <a:tableStyleId>{2700AC82-4812-4F94-A9D7-0D25D6ABEBC7}</a:tableStyleId>
              </a:tblPr>
              <a:tblGrid>
                <a:gridCol w="78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5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IQ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CGPA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7.1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10L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8.9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15L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6.3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17.5L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20" name="Google Shape;320;p15"/>
          <p:cNvGraphicFramePr/>
          <p:nvPr>
            <p:extLst>
              <p:ext uri="{D42A27DB-BD31-4B8C-83A1-F6EECF244321}">
                <p14:modId xmlns:p14="http://schemas.microsoft.com/office/powerpoint/2010/main" val="2919124276"/>
              </p:ext>
            </p:extLst>
          </p:nvPr>
        </p:nvGraphicFramePr>
        <p:xfrm>
          <a:off x="1112296" y="2301085"/>
          <a:ext cx="3139875" cy="1788375"/>
        </p:xfrm>
        <a:graphic>
          <a:graphicData uri="http://schemas.openxmlformats.org/drawingml/2006/table">
            <a:tbl>
              <a:tblPr firstRow="1" bandRow="1">
                <a:noFill/>
                <a:tableStyleId>{2700AC82-4812-4F94-A9D7-0D25D6ABEBC7}</a:tableStyleId>
              </a:tblPr>
              <a:tblGrid>
                <a:gridCol w="78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5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IQ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CGPA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Placement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7.1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8.9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6.3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N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Unsupervised</a:t>
            </a:r>
            <a:endParaRPr/>
          </a:p>
        </p:txBody>
      </p:sp>
      <p:sp>
        <p:nvSpPr>
          <p:cNvPr id="386" name="Google Shape;386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54533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3200" dirty="0"/>
              <a:t>Generally, the output is one of these four things:</a:t>
            </a:r>
            <a:endParaRPr sz="3200" dirty="0"/>
          </a:p>
          <a:p>
            <a:pPr marL="685800" lvl="1" indent="-228600"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sz="2800" dirty="0">
                <a:solidFill>
                  <a:schemeClr val="dk1"/>
                </a:solidFill>
                <a:highlight>
                  <a:srgbClr val="FF0000"/>
                </a:highlight>
              </a:rPr>
              <a:t>Clustering</a:t>
            </a:r>
            <a:endParaRPr sz="2800" dirty="0"/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sz="2800" dirty="0">
                <a:highlight>
                  <a:srgbClr val="00FF00"/>
                </a:highlight>
              </a:rPr>
              <a:t>Dimensionality reduction</a:t>
            </a:r>
            <a:endParaRPr sz="2800" dirty="0"/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sz="2800" dirty="0">
                <a:highlight>
                  <a:srgbClr val="00FFFF"/>
                </a:highlight>
              </a:rPr>
              <a:t>Anomaly detection</a:t>
            </a:r>
            <a:endParaRPr sz="2800" dirty="0"/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sz="2800" dirty="0">
                <a:highlight>
                  <a:srgbClr val="FF00FF"/>
                </a:highlight>
              </a:rPr>
              <a:t>Association rule learning </a:t>
            </a:r>
            <a:endParaRPr sz="2800" dirty="0"/>
          </a:p>
        </p:txBody>
      </p:sp>
      <p:grpSp>
        <p:nvGrpSpPr>
          <p:cNvPr id="387" name="Google Shape;387;p18"/>
          <p:cNvGrpSpPr/>
          <p:nvPr/>
        </p:nvGrpSpPr>
        <p:grpSpPr>
          <a:xfrm>
            <a:off x="6458217" y="1395283"/>
            <a:ext cx="5280124" cy="5089067"/>
            <a:chOff x="1531887" y="823"/>
            <a:chExt cx="5280124" cy="5089067"/>
          </a:xfrm>
        </p:grpSpPr>
        <p:sp>
          <p:nvSpPr>
            <p:cNvPr id="388" name="Google Shape;388;p18"/>
            <p:cNvSpPr/>
            <p:nvPr/>
          </p:nvSpPr>
          <p:spPr>
            <a:xfrm>
              <a:off x="1531887" y="2397721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 txBox="1"/>
            <p:nvPr/>
          </p:nvSpPr>
          <p:spPr>
            <a:xfrm>
              <a:off x="1552236" y="2418070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Types of ML</a:t>
              </a: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 rot="-4467012">
              <a:off x="2162644" y="1734108"/>
              <a:ext cx="207330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 txBox="1"/>
            <p:nvPr/>
          </p:nvSpPr>
          <p:spPr>
            <a:xfrm rot="-4467012">
              <a:off x="3147462" y="1694558"/>
              <a:ext cx="103665" cy="103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Calibri"/>
                <a:buNone/>
              </a:pP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3477196" y="400306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 txBox="1"/>
            <p:nvPr/>
          </p:nvSpPr>
          <p:spPr>
            <a:xfrm>
              <a:off x="3497545" y="420655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Supervised</a:t>
              </a: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 rot="-2142401">
              <a:off x="4802368" y="535658"/>
              <a:ext cx="68447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 txBox="1"/>
            <p:nvPr/>
          </p:nvSpPr>
          <p:spPr>
            <a:xfrm rot="-2142401">
              <a:off x="5127492" y="530829"/>
              <a:ext cx="34223" cy="34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5422505" y="823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 txBox="1"/>
            <p:nvPr/>
          </p:nvSpPr>
          <p:spPr>
            <a:xfrm>
              <a:off x="5442854" y="21172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 rot="2142401">
              <a:off x="4802368" y="935141"/>
              <a:ext cx="68447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 txBox="1"/>
            <p:nvPr/>
          </p:nvSpPr>
          <p:spPr>
            <a:xfrm rot="2142401">
              <a:off x="5127492" y="930312"/>
              <a:ext cx="34223" cy="34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5422505" y="799789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 txBox="1"/>
            <p:nvPr/>
          </p:nvSpPr>
          <p:spPr>
            <a:xfrm>
              <a:off x="5442854" y="820138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 rot="2142401">
              <a:off x="2857059" y="2932557"/>
              <a:ext cx="68447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 txBox="1"/>
            <p:nvPr/>
          </p:nvSpPr>
          <p:spPr>
            <a:xfrm rot="2142401">
              <a:off x="3182183" y="2927728"/>
              <a:ext cx="34223" cy="34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3477196" y="2797205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FFC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 txBox="1"/>
            <p:nvPr/>
          </p:nvSpPr>
          <p:spPr>
            <a:xfrm>
              <a:off x="3497545" y="2817554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Unsupervised</a:t>
              </a: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 rot="-3907178">
              <a:off x="4484074" y="2533074"/>
              <a:ext cx="1321059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 txBox="1"/>
            <p:nvPr/>
          </p:nvSpPr>
          <p:spPr>
            <a:xfrm rot="-3907178">
              <a:off x="5111578" y="2512330"/>
              <a:ext cx="66052" cy="66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5422505" y="1598755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 txBox="1"/>
            <p:nvPr/>
          </p:nvSpPr>
          <p:spPr>
            <a:xfrm>
              <a:off x="5442854" y="1619104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Clustering</a:t>
              </a: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 rot="-2142401">
              <a:off x="4802368" y="2932557"/>
              <a:ext cx="68447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 txBox="1"/>
            <p:nvPr/>
          </p:nvSpPr>
          <p:spPr>
            <a:xfrm rot="-2142401">
              <a:off x="5127492" y="2927728"/>
              <a:ext cx="34223" cy="34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5422505" y="2397721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8"/>
            <p:cNvSpPr txBox="1"/>
            <p:nvPr/>
          </p:nvSpPr>
          <p:spPr>
            <a:xfrm>
              <a:off x="5442854" y="2418070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Dimensionality reduction</a:t>
              </a:r>
              <a:endParaRPr/>
            </a:p>
          </p:txBody>
        </p:sp>
        <p:sp>
          <p:nvSpPr>
            <p:cNvPr id="414" name="Google Shape;414;p18"/>
            <p:cNvSpPr/>
            <p:nvPr/>
          </p:nvSpPr>
          <p:spPr>
            <a:xfrm rot="2142401">
              <a:off x="4802368" y="3332040"/>
              <a:ext cx="68447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8"/>
            <p:cNvSpPr txBox="1"/>
            <p:nvPr/>
          </p:nvSpPr>
          <p:spPr>
            <a:xfrm rot="2142401">
              <a:off x="5127492" y="3327211"/>
              <a:ext cx="34223" cy="34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5422505" y="3196688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8"/>
            <p:cNvSpPr txBox="1"/>
            <p:nvPr/>
          </p:nvSpPr>
          <p:spPr>
            <a:xfrm>
              <a:off x="5442854" y="3217037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Anamoly detection</a:t>
              </a: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 rot="3907178">
              <a:off x="4484074" y="3731523"/>
              <a:ext cx="1321059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8"/>
            <p:cNvSpPr txBox="1"/>
            <p:nvPr/>
          </p:nvSpPr>
          <p:spPr>
            <a:xfrm rot="3907178">
              <a:off x="5111578" y="3710779"/>
              <a:ext cx="66052" cy="66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5422505" y="3995654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8"/>
            <p:cNvSpPr txBox="1"/>
            <p:nvPr/>
          </p:nvSpPr>
          <p:spPr>
            <a:xfrm>
              <a:off x="5442854" y="4016003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Association rule learning</a:t>
              </a: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 rot="3907178">
              <a:off x="2538765" y="3332040"/>
              <a:ext cx="1321059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8"/>
            <p:cNvSpPr txBox="1"/>
            <p:nvPr/>
          </p:nvSpPr>
          <p:spPr>
            <a:xfrm rot="3907178">
              <a:off x="3166269" y="3311296"/>
              <a:ext cx="66052" cy="66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3477196" y="3596171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8"/>
            <p:cNvSpPr txBox="1"/>
            <p:nvPr/>
          </p:nvSpPr>
          <p:spPr>
            <a:xfrm>
              <a:off x="3497545" y="3616520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Semi supervised</a:t>
              </a: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 rot="4467012">
              <a:off x="2162644" y="3731523"/>
              <a:ext cx="207330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8"/>
            <p:cNvSpPr txBox="1"/>
            <p:nvPr/>
          </p:nvSpPr>
          <p:spPr>
            <a:xfrm rot="4467012">
              <a:off x="3147462" y="3691973"/>
              <a:ext cx="103665" cy="103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Calibri"/>
                <a:buNone/>
              </a:pP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477196" y="4395137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8"/>
            <p:cNvSpPr txBox="1"/>
            <p:nvPr/>
          </p:nvSpPr>
          <p:spPr>
            <a:xfrm>
              <a:off x="3497545" y="4415486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Reinforcement </a:t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Unsupervised learning - </a:t>
            </a:r>
            <a:r>
              <a:rPr lang="en-US">
                <a:solidFill>
                  <a:schemeClr val="dk1"/>
                </a:solidFill>
                <a:highlight>
                  <a:srgbClr val="FF0000"/>
                </a:highlight>
              </a:rPr>
              <a:t>Clustering</a:t>
            </a:r>
            <a:endParaRPr/>
          </a:p>
        </p:txBody>
      </p:sp>
      <p:sp>
        <p:nvSpPr>
          <p:cNvPr id="436" name="Google Shape;436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07616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Clustering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Ex1: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Plot the student data on a coordinate system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We can now label the students  based on clusters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Other examples: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Customer segmentation 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</p:txBody>
      </p:sp>
      <p:cxnSp>
        <p:nvCxnSpPr>
          <p:cNvPr id="437" name="Google Shape;437;p19"/>
          <p:cNvCxnSpPr/>
          <p:nvPr/>
        </p:nvCxnSpPr>
        <p:spPr>
          <a:xfrm>
            <a:off x="8563124" y="3429000"/>
            <a:ext cx="265551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38" name="Google Shape;438;p19"/>
          <p:cNvCxnSpPr/>
          <p:nvPr/>
        </p:nvCxnSpPr>
        <p:spPr>
          <a:xfrm rot="10800000">
            <a:off x="8563124" y="1550096"/>
            <a:ext cx="0" cy="187890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9" name="Google Shape;439;p19"/>
          <p:cNvSpPr/>
          <p:nvPr/>
        </p:nvSpPr>
        <p:spPr>
          <a:xfrm>
            <a:off x="9151847" y="1938403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9"/>
          <p:cNvSpPr/>
          <p:nvPr/>
        </p:nvSpPr>
        <p:spPr>
          <a:xfrm>
            <a:off x="9304247" y="2378901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9"/>
          <p:cNvSpPr/>
          <p:nvPr/>
        </p:nvSpPr>
        <p:spPr>
          <a:xfrm>
            <a:off x="9878356" y="2076190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9"/>
          <p:cNvSpPr/>
          <p:nvPr/>
        </p:nvSpPr>
        <p:spPr>
          <a:xfrm>
            <a:off x="10074597" y="2507293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9"/>
          <p:cNvSpPr/>
          <p:nvPr/>
        </p:nvSpPr>
        <p:spPr>
          <a:xfrm>
            <a:off x="10226997" y="2947791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9"/>
          <p:cNvSpPr/>
          <p:nvPr/>
        </p:nvSpPr>
        <p:spPr>
          <a:xfrm>
            <a:off x="10801106" y="2645080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9"/>
          <p:cNvSpPr/>
          <p:nvPr/>
        </p:nvSpPr>
        <p:spPr>
          <a:xfrm>
            <a:off x="9156023" y="2894555"/>
            <a:ext cx="187891" cy="225467"/>
          </a:xfrm>
          <a:prstGeom prst="mathMultiply">
            <a:avLst>
              <a:gd name="adj1" fmla="val 23520"/>
            </a:avLst>
          </a:prstGeom>
          <a:solidFill>
            <a:srgbClr val="C00000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9"/>
          <p:cNvSpPr/>
          <p:nvPr/>
        </p:nvSpPr>
        <p:spPr>
          <a:xfrm>
            <a:off x="9730132" y="2591844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7" name="Google Shape;447;p19"/>
          <p:cNvCxnSpPr/>
          <p:nvPr/>
        </p:nvCxnSpPr>
        <p:spPr>
          <a:xfrm>
            <a:off x="9151847" y="1635923"/>
            <a:ext cx="2066700" cy="955800"/>
          </a:xfrm>
          <a:prstGeom prst="curvedConnector3">
            <a:avLst>
              <a:gd name="adj1" fmla="val 160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8" name="Google Shape;448;p19"/>
          <p:cNvSpPr/>
          <p:nvPr/>
        </p:nvSpPr>
        <p:spPr>
          <a:xfrm>
            <a:off x="10379397" y="2035481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9"/>
          <p:cNvSpPr/>
          <p:nvPr/>
        </p:nvSpPr>
        <p:spPr>
          <a:xfrm>
            <a:off x="8097584" y="2552502"/>
            <a:ext cx="1726493" cy="1129431"/>
          </a:xfrm>
          <a:prstGeom prst="arc">
            <a:avLst>
              <a:gd name="adj1" fmla="val 15274672"/>
              <a:gd name="adj2" fmla="val 110857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9"/>
          <p:cNvSpPr/>
          <p:nvPr/>
        </p:nvSpPr>
        <p:spPr>
          <a:xfrm>
            <a:off x="9464999" y="3100191"/>
            <a:ext cx="187891" cy="225467"/>
          </a:xfrm>
          <a:prstGeom prst="mathMultiply">
            <a:avLst>
              <a:gd name="adj1" fmla="val 23520"/>
            </a:avLst>
          </a:prstGeom>
          <a:solidFill>
            <a:srgbClr val="C00000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9"/>
          <p:cNvSpPr txBox="1"/>
          <p:nvPr/>
        </p:nvSpPr>
        <p:spPr>
          <a:xfrm>
            <a:off x="9151847" y="3536609"/>
            <a:ext cx="13910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Student data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6F0154-7886-4C35-B496-4D9CE4FE9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70" y="4151449"/>
            <a:ext cx="5163271" cy="23815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8F25D8-F7B9-6982-1E49-67A22511B6BC}"/>
              </a:ext>
            </a:extLst>
          </p:cNvPr>
          <p:cNvSpPr txBox="1"/>
          <p:nvPr/>
        </p:nvSpPr>
        <p:spPr>
          <a:xfrm>
            <a:off x="11186927" y="4670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Unsupervised learning – </a:t>
            </a:r>
            <a:r>
              <a:rPr lang="en-US" sz="3200">
                <a:highlight>
                  <a:srgbClr val="00FF00"/>
                </a:highlight>
              </a:rPr>
              <a:t>Dimensionality reduction</a:t>
            </a:r>
            <a:endParaRPr/>
          </a:p>
        </p:txBody>
      </p:sp>
      <p:sp>
        <p:nvSpPr>
          <p:cNvPr id="458" name="Google Shape;458;p20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6301635" cy="476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100s or 1000s of input column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Model performance will be slow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Highly dimensionality data cannot be visualized ?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/>
              <a:t>Eg: 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dirty="0"/>
              <a:t>MNIST data set is ~ 784 dimension( 28  X 28) 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b="1" dirty="0"/>
              <a:t>T-SNE </a:t>
            </a:r>
            <a:r>
              <a:rPr lang="en-US" dirty="0"/>
              <a:t>helps to reduce the dimension to 3 dimension which can now be visualized 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</p:txBody>
      </p:sp>
      <p:sp>
        <p:nvSpPr>
          <p:cNvPr id="459" name="Google Shape;459;p20"/>
          <p:cNvSpPr/>
          <p:nvPr/>
        </p:nvSpPr>
        <p:spPr>
          <a:xfrm>
            <a:off x="7048395" y="2413337"/>
            <a:ext cx="4872625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Youtube: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https://www.youtube.com/watch?v=-bijVUtFCm4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Implementation:</a:t>
            </a:r>
            <a:endParaRPr sz="18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https://github.com/deveshSingh06/t-SNE/blob/master/t-SNE%20Implementation.ipynb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0"/>
          <p:cNvSpPr txBox="1"/>
          <p:nvPr/>
        </p:nvSpPr>
        <p:spPr>
          <a:xfrm>
            <a:off x="6956955" y="1426988"/>
            <a:ext cx="274215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T-SNE with MNIST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4953B-1178-4566-12D5-9B6A08B3129F}"/>
              </a:ext>
            </a:extLst>
          </p:cNvPr>
          <p:cNvSpPr txBox="1"/>
          <p:nvPr/>
        </p:nvSpPr>
        <p:spPr>
          <a:xfrm>
            <a:off x="11186927" y="4670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/>
              <a:t>Unsupervised learning – </a:t>
            </a:r>
            <a:r>
              <a:rPr lang="en-US" sz="3600">
                <a:highlight>
                  <a:srgbClr val="00FFFF"/>
                </a:highlight>
              </a:rPr>
              <a:t>Anomaly detection</a:t>
            </a:r>
            <a:endParaRPr/>
          </a:p>
        </p:txBody>
      </p:sp>
      <p:sp>
        <p:nvSpPr>
          <p:cNvPr id="467" name="Google Shape;467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07616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 dirty="0"/>
              <a:t>Find anomalous pattern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 dirty="0"/>
              <a:t>Loan approval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 dirty="0"/>
              <a:t>Manufacturing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 dirty="0"/>
              <a:t>Software logs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 dirty="0">
                <a:solidFill>
                  <a:srgbClr val="FFFF00"/>
                </a:solidFill>
              </a:rPr>
              <a:t>User logins and log out </a:t>
            </a:r>
            <a:endParaRPr dirty="0">
              <a:solidFill>
                <a:srgbClr val="FFFF00"/>
              </a:solidFill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 dirty="0">
                <a:solidFill>
                  <a:srgbClr val="FFFF00"/>
                </a:solidFill>
              </a:rPr>
              <a:t>Security logs etc. </a:t>
            </a:r>
            <a:endParaRPr dirty="0">
              <a:solidFill>
                <a:srgbClr val="FFFF00"/>
              </a:solidFill>
            </a:endParaRPr>
          </a:p>
          <a:p>
            <a:pPr marL="6858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endParaRPr sz="3600" dirty="0"/>
          </a:p>
        </p:txBody>
      </p:sp>
      <p:cxnSp>
        <p:nvCxnSpPr>
          <p:cNvPr id="468" name="Google Shape;468;p21"/>
          <p:cNvCxnSpPr/>
          <p:nvPr/>
        </p:nvCxnSpPr>
        <p:spPr>
          <a:xfrm>
            <a:off x="8254652" y="3820438"/>
            <a:ext cx="265551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69" name="Google Shape;469;p21"/>
          <p:cNvCxnSpPr/>
          <p:nvPr/>
        </p:nvCxnSpPr>
        <p:spPr>
          <a:xfrm rot="10800000">
            <a:off x="8254652" y="1941534"/>
            <a:ext cx="0" cy="187890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0" name="Google Shape;470;p21"/>
          <p:cNvSpPr/>
          <p:nvPr/>
        </p:nvSpPr>
        <p:spPr>
          <a:xfrm>
            <a:off x="9068843" y="2417362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21"/>
          <p:cNvSpPr/>
          <p:nvPr/>
        </p:nvSpPr>
        <p:spPr>
          <a:xfrm>
            <a:off x="9113729" y="2757815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21"/>
          <p:cNvSpPr/>
          <p:nvPr/>
        </p:nvSpPr>
        <p:spPr>
          <a:xfrm>
            <a:off x="9475938" y="2506167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21"/>
          <p:cNvSpPr/>
          <p:nvPr/>
        </p:nvSpPr>
        <p:spPr>
          <a:xfrm>
            <a:off x="9599111" y="2772183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21"/>
          <p:cNvSpPr/>
          <p:nvPr/>
        </p:nvSpPr>
        <p:spPr>
          <a:xfrm>
            <a:off x="9753599" y="3011464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21"/>
          <p:cNvSpPr/>
          <p:nvPr/>
        </p:nvSpPr>
        <p:spPr>
          <a:xfrm>
            <a:off x="10522964" y="3413097"/>
            <a:ext cx="187891" cy="225467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21"/>
          <p:cNvSpPr/>
          <p:nvPr/>
        </p:nvSpPr>
        <p:spPr>
          <a:xfrm>
            <a:off x="8759375" y="2612392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1"/>
          <p:cNvSpPr/>
          <p:nvPr/>
        </p:nvSpPr>
        <p:spPr>
          <a:xfrm>
            <a:off x="9421660" y="2983282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21"/>
          <p:cNvSpPr/>
          <p:nvPr/>
        </p:nvSpPr>
        <p:spPr>
          <a:xfrm>
            <a:off x="9371034" y="2699278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21"/>
          <p:cNvSpPr/>
          <p:nvPr/>
        </p:nvSpPr>
        <p:spPr>
          <a:xfrm>
            <a:off x="9093898" y="3070844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1"/>
          <p:cNvSpPr txBox="1"/>
          <p:nvPr/>
        </p:nvSpPr>
        <p:spPr>
          <a:xfrm rot="-5400000">
            <a:off x="7725697" y="2145175"/>
            <a:ext cx="6073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heat</a:t>
            </a:r>
            <a:endParaRPr/>
          </a:p>
        </p:txBody>
      </p:sp>
      <p:sp>
        <p:nvSpPr>
          <p:cNvPr id="481" name="Google Shape;481;p21"/>
          <p:cNvSpPr txBox="1"/>
          <p:nvPr/>
        </p:nvSpPr>
        <p:spPr>
          <a:xfrm>
            <a:off x="10106418" y="3813408"/>
            <a:ext cx="10209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vibration</a:t>
            </a:r>
            <a:endParaRPr/>
          </a:p>
        </p:txBody>
      </p:sp>
      <p:sp>
        <p:nvSpPr>
          <p:cNvPr id="482" name="Google Shape;482;p21"/>
          <p:cNvSpPr/>
          <p:nvPr/>
        </p:nvSpPr>
        <p:spPr>
          <a:xfrm>
            <a:off x="10266186" y="3296310"/>
            <a:ext cx="643984" cy="476741"/>
          </a:xfrm>
          <a:prstGeom prst="ellipse">
            <a:avLst/>
          </a:prstGeom>
          <a:noFill/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A93A3A-F981-7B9F-C97A-715DB684549E}"/>
              </a:ext>
            </a:extLst>
          </p:cNvPr>
          <p:cNvSpPr txBox="1"/>
          <p:nvPr/>
        </p:nvSpPr>
        <p:spPr>
          <a:xfrm>
            <a:off x="11186927" y="4670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/>
              <a:t>Unsupervised learning – </a:t>
            </a:r>
            <a:r>
              <a:rPr lang="en-US" sz="3600" dirty="0">
                <a:highlight>
                  <a:srgbClr val="FF00FF"/>
                </a:highlight>
              </a:rPr>
              <a:t>Association rule-based learning </a:t>
            </a:r>
            <a:endParaRPr dirty="0"/>
          </a:p>
        </p:txBody>
      </p:sp>
      <p:sp>
        <p:nvSpPr>
          <p:cNvPr id="489" name="Google Shape;489;p22"/>
          <p:cNvSpPr txBox="1">
            <a:spLocks noGrp="1"/>
          </p:cNvSpPr>
          <p:nvPr>
            <p:ph type="body" idx="1"/>
          </p:nvPr>
        </p:nvSpPr>
        <p:spPr>
          <a:xfrm>
            <a:off x="326730" y="1690688"/>
            <a:ext cx="6028262" cy="4998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Eg: Amazon recommendation of related products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Looks at the bills and identify patterns and may be place these items together or provide discounts together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Interesting case study: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https://medium.com/@kirk.borne/association-rule-mining-not-your-typical-ml-algorithm-97acda6b86c2#:~:text=If%20there%20was%20no%20association,diaper%20purchasers%20also%20buy%20beer</a:t>
            </a:r>
            <a:r>
              <a:rPr lang="en-US" dirty="0"/>
              <a:t>.</a:t>
            </a:r>
            <a:endParaRPr dirty="0"/>
          </a:p>
          <a:p>
            <a:pPr marL="457200" lvl="1" indent="0">
              <a:buSzPct val="100000"/>
              <a:buNone/>
            </a:pPr>
            <a:r>
              <a:rPr lang="en-US" dirty="0"/>
              <a:t> “customers who go to the store to buy diapers will also tend to buy beer at the same time”</a:t>
            </a:r>
            <a:endParaRPr dirty="0"/>
          </a:p>
          <a:p>
            <a:pPr marL="685800" lvl="1" indent="-876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dirty="0"/>
          </a:p>
        </p:txBody>
      </p:sp>
      <p:pic>
        <p:nvPicPr>
          <p:cNvPr id="490" name="Google Shape;49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7726" y="2179530"/>
            <a:ext cx="5397545" cy="29943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4981AE-B43F-52F0-65D7-422A3005E809}"/>
              </a:ext>
            </a:extLst>
          </p:cNvPr>
          <p:cNvSpPr txBox="1"/>
          <p:nvPr/>
        </p:nvSpPr>
        <p:spPr>
          <a:xfrm>
            <a:off x="11186927" y="4670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3"/>
          <p:cNvSpPr txBox="1">
            <a:spLocks noGrp="1"/>
          </p:cNvSpPr>
          <p:nvPr>
            <p:ph type="title"/>
          </p:nvPr>
        </p:nvSpPr>
        <p:spPr>
          <a:xfrm>
            <a:off x="838200" y="2649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3600" dirty="0"/>
              <a:t>ML types : Based on amount of supervision needed </a:t>
            </a:r>
            <a:endParaRPr sz="3600" dirty="0"/>
          </a:p>
        </p:txBody>
      </p:sp>
      <p:grpSp>
        <p:nvGrpSpPr>
          <p:cNvPr id="496" name="Google Shape;496;p23"/>
          <p:cNvGrpSpPr/>
          <p:nvPr/>
        </p:nvGrpSpPr>
        <p:grpSpPr>
          <a:xfrm>
            <a:off x="6318134" y="1481376"/>
            <a:ext cx="5080230" cy="4896406"/>
            <a:chOff x="3540644" y="792"/>
            <a:chExt cx="5080230" cy="4896406"/>
          </a:xfrm>
        </p:grpSpPr>
        <p:sp>
          <p:nvSpPr>
            <p:cNvPr id="497" name="Google Shape;497;p23"/>
            <p:cNvSpPr/>
            <p:nvPr/>
          </p:nvSpPr>
          <p:spPr>
            <a:xfrm>
              <a:off x="3540644" y="2306949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3"/>
            <p:cNvSpPr txBox="1"/>
            <p:nvPr/>
          </p:nvSpPr>
          <p:spPr>
            <a:xfrm>
              <a:off x="3560222" y="2326527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Types of ML</a:t>
              </a: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 rot="-4467012">
              <a:off x="4147521" y="1667993"/>
              <a:ext cx="199481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 txBox="1"/>
            <p:nvPr/>
          </p:nvSpPr>
          <p:spPr>
            <a:xfrm rot="-4467012">
              <a:off x="5095057" y="1630406"/>
              <a:ext cx="99740" cy="99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Calibri"/>
                <a:buNone/>
              </a:pP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5412308" y="385151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 txBox="1"/>
            <p:nvPr/>
          </p:nvSpPr>
          <p:spPr>
            <a:xfrm>
              <a:off x="5431886" y="404729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Supervised</a:t>
              </a: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 rot="-2142401">
              <a:off x="6687311" y="514914"/>
              <a:ext cx="65856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3"/>
            <p:cNvSpPr txBox="1"/>
            <p:nvPr/>
          </p:nvSpPr>
          <p:spPr>
            <a:xfrm rot="-2142401">
              <a:off x="7000127" y="510733"/>
              <a:ext cx="32928" cy="32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7283972" y="792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3"/>
            <p:cNvSpPr txBox="1"/>
            <p:nvPr/>
          </p:nvSpPr>
          <p:spPr>
            <a:xfrm>
              <a:off x="7303550" y="20370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 rot="2142401">
              <a:off x="6687311" y="899274"/>
              <a:ext cx="65856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3"/>
            <p:cNvSpPr txBox="1"/>
            <p:nvPr/>
          </p:nvSpPr>
          <p:spPr>
            <a:xfrm rot="2142401">
              <a:off x="7000127" y="895093"/>
              <a:ext cx="32928" cy="32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7283972" y="769511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3"/>
            <p:cNvSpPr txBox="1"/>
            <p:nvPr/>
          </p:nvSpPr>
          <p:spPr>
            <a:xfrm>
              <a:off x="7303550" y="789089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 rot="2142401">
              <a:off x="4815647" y="2821072"/>
              <a:ext cx="65856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3"/>
            <p:cNvSpPr txBox="1"/>
            <p:nvPr/>
          </p:nvSpPr>
          <p:spPr>
            <a:xfrm rot="2142401">
              <a:off x="5128464" y="2816891"/>
              <a:ext cx="32928" cy="32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5412308" y="2691309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3"/>
            <p:cNvSpPr txBox="1"/>
            <p:nvPr/>
          </p:nvSpPr>
          <p:spPr>
            <a:xfrm>
              <a:off x="5431886" y="2710887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Unsupervised</a:t>
              </a:r>
              <a:endParaRPr/>
            </a:p>
          </p:txBody>
        </p:sp>
        <p:sp>
          <p:nvSpPr>
            <p:cNvPr id="515" name="Google Shape;515;p23"/>
            <p:cNvSpPr/>
            <p:nvPr/>
          </p:nvSpPr>
          <p:spPr>
            <a:xfrm rot="-3907178">
              <a:off x="6381068" y="2436712"/>
              <a:ext cx="127104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3"/>
            <p:cNvSpPr txBox="1"/>
            <p:nvPr/>
          </p:nvSpPr>
          <p:spPr>
            <a:xfrm rot="-3907178">
              <a:off x="6984815" y="2417219"/>
              <a:ext cx="63552" cy="63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7283972" y="1538230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3"/>
            <p:cNvSpPr txBox="1"/>
            <p:nvPr/>
          </p:nvSpPr>
          <p:spPr>
            <a:xfrm>
              <a:off x="7303550" y="1557808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Clustering</a:t>
              </a:r>
              <a:endParaRPr/>
            </a:p>
          </p:txBody>
        </p:sp>
        <p:sp>
          <p:nvSpPr>
            <p:cNvPr id="519" name="Google Shape;519;p23"/>
            <p:cNvSpPr/>
            <p:nvPr/>
          </p:nvSpPr>
          <p:spPr>
            <a:xfrm rot="-2142401">
              <a:off x="6687311" y="2821072"/>
              <a:ext cx="65856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3"/>
            <p:cNvSpPr txBox="1"/>
            <p:nvPr/>
          </p:nvSpPr>
          <p:spPr>
            <a:xfrm rot="-2142401">
              <a:off x="7000127" y="2816891"/>
              <a:ext cx="32928" cy="32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23"/>
            <p:cNvSpPr/>
            <p:nvPr/>
          </p:nvSpPr>
          <p:spPr>
            <a:xfrm>
              <a:off x="7283972" y="2306949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3"/>
            <p:cNvSpPr txBox="1"/>
            <p:nvPr/>
          </p:nvSpPr>
          <p:spPr>
            <a:xfrm>
              <a:off x="7303550" y="2326527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Dimensionality reduction</a:t>
              </a:r>
              <a:endParaRPr/>
            </a:p>
          </p:txBody>
        </p:sp>
        <p:sp>
          <p:nvSpPr>
            <p:cNvPr id="523" name="Google Shape;523;p23"/>
            <p:cNvSpPr/>
            <p:nvPr/>
          </p:nvSpPr>
          <p:spPr>
            <a:xfrm rot="2142401">
              <a:off x="6687311" y="3205431"/>
              <a:ext cx="65856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3"/>
            <p:cNvSpPr txBox="1"/>
            <p:nvPr/>
          </p:nvSpPr>
          <p:spPr>
            <a:xfrm rot="2142401">
              <a:off x="7000127" y="3201250"/>
              <a:ext cx="32928" cy="32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3"/>
            <p:cNvSpPr/>
            <p:nvPr/>
          </p:nvSpPr>
          <p:spPr>
            <a:xfrm>
              <a:off x="7283972" y="3075668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3"/>
            <p:cNvSpPr txBox="1"/>
            <p:nvPr/>
          </p:nvSpPr>
          <p:spPr>
            <a:xfrm>
              <a:off x="7303550" y="3095246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Anamoly detection</a:t>
              </a:r>
              <a:endParaRPr/>
            </a:p>
          </p:txBody>
        </p:sp>
        <p:sp>
          <p:nvSpPr>
            <p:cNvPr id="527" name="Google Shape;527;p23"/>
            <p:cNvSpPr/>
            <p:nvPr/>
          </p:nvSpPr>
          <p:spPr>
            <a:xfrm rot="3907178">
              <a:off x="6381068" y="3589791"/>
              <a:ext cx="127104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3"/>
            <p:cNvSpPr txBox="1"/>
            <p:nvPr/>
          </p:nvSpPr>
          <p:spPr>
            <a:xfrm rot="3907178">
              <a:off x="6984815" y="3570298"/>
              <a:ext cx="63552" cy="63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7283972" y="3844387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3"/>
            <p:cNvSpPr txBox="1"/>
            <p:nvPr/>
          </p:nvSpPr>
          <p:spPr>
            <a:xfrm>
              <a:off x="7303550" y="3863965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Association rule learning</a:t>
              </a: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 rot="3907178">
              <a:off x="4509404" y="3205431"/>
              <a:ext cx="127104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3"/>
            <p:cNvSpPr txBox="1"/>
            <p:nvPr/>
          </p:nvSpPr>
          <p:spPr>
            <a:xfrm rot="3907178">
              <a:off x="5113151" y="3185938"/>
              <a:ext cx="63552" cy="63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5412308" y="3460028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FFC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3"/>
            <p:cNvSpPr txBox="1"/>
            <p:nvPr/>
          </p:nvSpPr>
          <p:spPr>
            <a:xfrm>
              <a:off x="5431886" y="3479606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Semi supervised</a:t>
              </a: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 rot="4467012">
              <a:off x="4147521" y="3589791"/>
              <a:ext cx="199481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3"/>
            <p:cNvSpPr txBox="1"/>
            <p:nvPr/>
          </p:nvSpPr>
          <p:spPr>
            <a:xfrm rot="4467012">
              <a:off x="5095057" y="3552203"/>
              <a:ext cx="99740" cy="99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Calibri"/>
                <a:buNone/>
              </a:pP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3"/>
            <p:cNvSpPr/>
            <p:nvPr/>
          </p:nvSpPr>
          <p:spPr>
            <a:xfrm>
              <a:off x="5412308" y="4228747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3"/>
            <p:cNvSpPr txBox="1"/>
            <p:nvPr/>
          </p:nvSpPr>
          <p:spPr>
            <a:xfrm>
              <a:off x="5431886" y="4248325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Reinforcement </a:t>
              </a:r>
              <a:endParaRPr/>
            </a:p>
          </p:txBody>
        </p:sp>
      </p:grpSp>
      <p:sp>
        <p:nvSpPr>
          <p:cNvPr id="539" name="Google Shape;539;p23"/>
          <p:cNvSpPr txBox="1"/>
          <p:nvPr/>
        </p:nvSpPr>
        <p:spPr>
          <a:xfrm>
            <a:off x="788933" y="1667515"/>
            <a:ext cx="5516791" cy="486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 the cost of labelling the data is high. 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idea is to generate partially labelled data and use it to label other non labelled data.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Eg: Facebook if you label one image al other images with your pics will get labelled.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Photos cluster photos (without knowing the label) and once you label one image all other pictures are labelled. </a:t>
            </a:r>
            <a:endParaRPr dirty="0"/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07ABF3-C44F-900B-0EDA-17D60A323386}"/>
              </a:ext>
            </a:extLst>
          </p:cNvPr>
          <p:cNvSpPr txBox="1"/>
          <p:nvPr/>
        </p:nvSpPr>
        <p:spPr>
          <a:xfrm>
            <a:off x="11186927" y="4670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6"/>
          <p:cNvSpPr txBox="1">
            <a:spLocks noGrp="1"/>
          </p:cNvSpPr>
          <p:nvPr>
            <p:ph type="title"/>
          </p:nvPr>
        </p:nvSpPr>
        <p:spPr>
          <a:xfrm>
            <a:off x="694981" y="1328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Side Topic: Data Types</a:t>
            </a:r>
            <a:endParaRPr dirty="0"/>
          </a:p>
        </p:txBody>
      </p:sp>
      <p:grpSp>
        <p:nvGrpSpPr>
          <p:cNvPr id="326" name="Google Shape;326;p16"/>
          <p:cNvGrpSpPr/>
          <p:nvPr/>
        </p:nvGrpSpPr>
        <p:grpSpPr>
          <a:xfrm>
            <a:off x="1912121" y="1391200"/>
            <a:ext cx="7127680" cy="5020216"/>
            <a:chOff x="3152198" y="812"/>
            <a:chExt cx="7127680" cy="5020216"/>
          </a:xfrm>
        </p:grpSpPr>
        <p:sp>
          <p:nvSpPr>
            <p:cNvPr id="327" name="Google Shape;327;p16"/>
            <p:cNvSpPr/>
            <p:nvPr/>
          </p:nvSpPr>
          <p:spPr>
            <a:xfrm>
              <a:off x="3152198" y="2365283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 txBox="1"/>
            <p:nvPr/>
          </p:nvSpPr>
          <p:spPr>
            <a:xfrm>
              <a:off x="3172271" y="2385356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types</a:t>
              </a: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 rot="-3907178">
              <a:off x="4145454" y="2104559"/>
              <a:ext cx="130318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 txBox="1"/>
            <p:nvPr/>
          </p:nvSpPr>
          <p:spPr>
            <a:xfrm rot="-3907178">
              <a:off x="4764467" y="2084262"/>
              <a:ext cx="65159" cy="65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5071189" y="1183047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 txBox="1"/>
            <p:nvPr/>
          </p:nvSpPr>
          <p:spPr>
            <a:xfrm>
              <a:off x="5091262" y="1203120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Categorical</a:t>
              </a: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 rot="-3310531">
              <a:off x="6235984" y="1119363"/>
              <a:ext cx="960107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 txBox="1"/>
            <p:nvPr/>
          </p:nvSpPr>
          <p:spPr>
            <a:xfrm rot="-3310531">
              <a:off x="6692035" y="1107643"/>
              <a:ext cx="48005" cy="48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6990180" y="394890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 txBox="1"/>
            <p:nvPr/>
          </p:nvSpPr>
          <p:spPr>
            <a:xfrm>
              <a:off x="7010253" y="414963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Nominal</a:t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 rot="-2142401">
              <a:off x="8297423" y="528245"/>
              <a:ext cx="67521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 txBox="1"/>
            <p:nvPr/>
          </p:nvSpPr>
          <p:spPr>
            <a:xfrm rot="-2142401">
              <a:off x="8618149" y="523648"/>
              <a:ext cx="33760" cy="33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8909171" y="812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 txBox="1"/>
            <p:nvPr/>
          </p:nvSpPr>
          <p:spPr>
            <a:xfrm>
              <a:off x="8929244" y="20885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Gender</a:t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 rot="2142401">
              <a:off x="8297423" y="922324"/>
              <a:ext cx="67521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 txBox="1"/>
            <p:nvPr/>
          </p:nvSpPr>
          <p:spPr>
            <a:xfrm rot="2142401">
              <a:off x="8618149" y="917726"/>
              <a:ext cx="33760" cy="33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8909171" y="788969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 txBox="1"/>
            <p:nvPr/>
          </p:nvSpPr>
          <p:spPr>
            <a:xfrm>
              <a:off x="8929244" y="809042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Nation</a:t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 rot="3310531">
              <a:off x="6235984" y="1907520"/>
              <a:ext cx="960107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 txBox="1"/>
            <p:nvPr/>
          </p:nvSpPr>
          <p:spPr>
            <a:xfrm rot="3310531">
              <a:off x="6692035" y="1895800"/>
              <a:ext cx="48005" cy="48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6990180" y="1971204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 txBox="1"/>
            <p:nvPr/>
          </p:nvSpPr>
          <p:spPr>
            <a:xfrm>
              <a:off x="7010253" y="1991277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Ordinal</a:t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 rot="-2142401">
              <a:off x="8297423" y="2104559"/>
              <a:ext cx="67521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 txBox="1"/>
            <p:nvPr/>
          </p:nvSpPr>
          <p:spPr>
            <a:xfrm rot="-2142401">
              <a:off x="8618149" y="2099962"/>
              <a:ext cx="33760" cy="33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8909171" y="1577126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6"/>
            <p:cNvSpPr txBox="1"/>
            <p:nvPr/>
          </p:nvSpPr>
          <p:spPr>
            <a:xfrm>
              <a:off x="8929244" y="1597199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First, second</a:t>
              </a: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 rot="2142401">
              <a:off x="8297423" y="2498638"/>
              <a:ext cx="67521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6"/>
            <p:cNvSpPr txBox="1"/>
            <p:nvPr/>
          </p:nvSpPr>
          <p:spPr>
            <a:xfrm rot="2142401">
              <a:off x="8618149" y="2494040"/>
              <a:ext cx="33760" cy="33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8909171" y="2365283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6"/>
            <p:cNvSpPr txBox="1"/>
            <p:nvPr/>
          </p:nvSpPr>
          <p:spPr>
            <a:xfrm>
              <a:off x="8929244" y="2385356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High, medium, low</a:t>
              </a: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 rot="3907178">
              <a:off x="4145454" y="3286795"/>
              <a:ext cx="130318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6"/>
            <p:cNvSpPr txBox="1"/>
            <p:nvPr/>
          </p:nvSpPr>
          <p:spPr>
            <a:xfrm rot="3907178">
              <a:off x="4764467" y="3266498"/>
              <a:ext cx="65159" cy="65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5071189" y="3547518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6"/>
            <p:cNvSpPr txBox="1"/>
            <p:nvPr/>
          </p:nvSpPr>
          <p:spPr>
            <a:xfrm>
              <a:off x="5091262" y="3567591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Numerical</a:t>
              </a: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 rot="-3310531">
              <a:off x="6235984" y="3483834"/>
              <a:ext cx="960107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6"/>
            <p:cNvSpPr txBox="1"/>
            <p:nvPr/>
          </p:nvSpPr>
          <p:spPr>
            <a:xfrm rot="-3310531">
              <a:off x="6692035" y="3472114"/>
              <a:ext cx="48005" cy="48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6990180" y="2759361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6"/>
            <p:cNvSpPr txBox="1"/>
            <p:nvPr/>
          </p:nvSpPr>
          <p:spPr>
            <a:xfrm>
              <a:off x="7010253" y="2779434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Height</a:t>
              </a: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6441896" y="3877913"/>
              <a:ext cx="548283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6"/>
            <p:cNvSpPr txBox="1"/>
            <p:nvPr/>
          </p:nvSpPr>
          <p:spPr>
            <a:xfrm>
              <a:off x="6702331" y="3876488"/>
              <a:ext cx="27414" cy="274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6990180" y="3547518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6"/>
            <p:cNvSpPr txBox="1"/>
            <p:nvPr/>
          </p:nvSpPr>
          <p:spPr>
            <a:xfrm>
              <a:off x="7010253" y="3567591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Weight</a:t>
              </a: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 rot="3310531">
              <a:off x="6235984" y="4271991"/>
              <a:ext cx="960107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6"/>
            <p:cNvSpPr txBox="1"/>
            <p:nvPr/>
          </p:nvSpPr>
          <p:spPr>
            <a:xfrm rot="3310531">
              <a:off x="6692035" y="4260271"/>
              <a:ext cx="48005" cy="48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6990180" y="4335675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6"/>
            <p:cNvSpPr txBox="1"/>
            <p:nvPr/>
          </p:nvSpPr>
          <p:spPr>
            <a:xfrm>
              <a:off x="7010253" y="4355748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Cost</a:t>
              </a: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F7266A7-8D40-470F-510C-59C1CB5B6C62}"/>
              </a:ext>
            </a:extLst>
          </p:cNvPr>
          <p:cNvSpPr txBox="1"/>
          <p:nvPr/>
        </p:nvSpPr>
        <p:spPr>
          <a:xfrm>
            <a:off x="11186927" y="4670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423766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Reinforcement Learning</a:t>
            </a:r>
            <a:endParaRPr/>
          </a:p>
        </p:txBody>
      </p:sp>
      <p:grpSp>
        <p:nvGrpSpPr>
          <p:cNvPr id="545" name="Google Shape;545;p24"/>
          <p:cNvGrpSpPr/>
          <p:nvPr/>
        </p:nvGrpSpPr>
        <p:grpSpPr>
          <a:xfrm>
            <a:off x="6558167" y="1527045"/>
            <a:ext cx="4752564" cy="4580596"/>
            <a:chOff x="3529217" y="741"/>
            <a:chExt cx="4752564" cy="4580596"/>
          </a:xfrm>
        </p:grpSpPr>
        <p:sp>
          <p:nvSpPr>
            <p:cNvPr id="546" name="Google Shape;546;p24"/>
            <p:cNvSpPr/>
            <p:nvPr/>
          </p:nvSpPr>
          <p:spPr>
            <a:xfrm>
              <a:off x="3529217" y="2158155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4"/>
            <p:cNvSpPr txBox="1"/>
            <p:nvPr/>
          </p:nvSpPr>
          <p:spPr>
            <a:xfrm>
              <a:off x="3547532" y="2176470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Types of ML</a:t>
              </a:r>
              <a:endParaRPr/>
            </a:p>
          </p:txBody>
        </p:sp>
        <p:sp>
          <p:nvSpPr>
            <p:cNvPr id="548" name="Google Shape;548;p24"/>
            <p:cNvSpPr/>
            <p:nvPr/>
          </p:nvSpPr>
          <p:spPr>
            <a:xfrm rot="-4467012">
              <a:off x="4096952" y="1559618"/>
              <a:ext cx="186615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4"/>
            <p:cNvSpPr txBox="1"/>
            <p:nvPr/>
          </p:nvSpPr>
          <p:spPr>
            <a:xfrm rot="-4467012">
              <a:off x="4983373" y="1525247"/>
              <a:ext cx="93307" cy="9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Calibri"/>
                <a:buNone/>
              </a:pPr>
              <a:endParaRPr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5280162" y="360310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4"/>
            <p:cNvSpPr txBox="1"/>
            <p:nvPr/>
          </p:nvSpPr>
          <p:spPr>
            <a:xfrm>
              <a:off x="5298477" y="378625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Supervised</a:t>
              </a:r>
              <a:endParaRPr/>
            </a:p>
          </p:txBody>
        </p:sp>
        <p:sp>
          <p:nvSpPr>
            <p:cNvPr id="552" name="Google Shape;552;p24"/>
            <p:cNvSpPr/>
            <p:nvPr/>
          </p:nvSpPr>
          <p:spPr>
            <a:xfrm rot="-2142401">
              <a:off x="6472930" y="480911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4"/>
            <p:cNvSpPr txBox="1"/>
            <p:nvPr/>
          </p:nvSpPr>
          <p:spPr>
            <a:xfrm rot="-2142401">
              <a:off x="6765570" y="477792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7031107" y="741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4"/>
            <p:cNvSpPr txBox="1"/>
            <p:nvPr/>
          </p:nvSpPr>
          <p:spPr>
            <a:xfrm>
              <a:off x="7049422" y="19056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  <a:endParaRPr/>
            </a:p>
          </p:txBody>
        </p:sp>
        <p:sp>
          <p:nvSpPr>
            <p:cNvPr id="556" name="Google Shape;556;p24"/>
            <p:cNvSpPr/>
            <p:nvPr/>
          </p:nvSpPr>
          <p:spPr>
            <a:xfrm rot="2142401">
              <a:off x="6472930" y="840480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4"/>
            <p:cNvSpPr txBox="1"/>
            <p:nvPr/>
          </p:nvSpPr>
          <p:spPr>
            <a:xfrm rot="2142401">
              <a:off x="6765570" y="837361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7031107" y="719879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4"/>
            <p:cNvSpPr txBox="1"/>
            <p:nvPr/>
          </p:nvSpPr>
          <p:spPr>
            <a:xfrm>
              <a:off x="7049422" y="738194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 rot="2142401">
              <a:off x="4721985" y="2638325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4"/>
            <p:cNvSpPr txBox="1"/>
            <p:nvPr/>
          </p:nvSpPr>
          <p:spPr>
            <a:xfrm rot="2142401">
              <a:off x="5014625" y="2635206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5280162" y="2517724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4"/>
            <p:cNvSpPr txBox="1"/>
            <p:nvPr/>
          </p:nvSpPr>
          <p:spPr>
            <a:xfrm>
              <a:off x="5298477" y="2536039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Unsupervised</a:t>
              </a:r>
              <a:endParaRPr/>
            </a:p>
          </p:txBody>
        </p:sp>
        <p:sp>
          <p:nvSpPr>
            <p:cNvPr id="564" name="Google Shape;564;p24"/>
            <p:cNvSpPr/>
            <p:nvPr/>
          </p:nvSpPr>
          <p:spPr>
            <a:xfrm rot="-3907178">
              <a:off x="6186439" y="2278756"/>
              <a:ext cx="118906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4"/>
            <p:cNvSpPr txBox="1"/>
            <p:nvPr/>
          </p:nvSpPr>
          <p:spPr>
            <a:xfrm rot="-3907178">
              <a:off x="6751245" y="2261312"/>
              <a:ext cx="59453" cy="59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7031107" y="1439017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4"/>
            <p:cNvSpPr txBox="1"/>
            <p:nvPr/>
          </p:nvSpPr>
          <p:spPr>
            <a:xfrm>
              <a:off x="7049422" y="1457332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Clustering</a:t>
              </a:r>
              <a:endParaRPr/>
            </a:p>
          </p:txBody>
        </p:sp>
        <p:sp>
          <p:nvSpPr>
            <p:cNvPr id="568" name="Google Shape;568;p24"/>
            <p:cNvSpPr/>
            <p:nvPr/>
          </p:nvSpPr>
          <p:spPr>
            <a:xfrm rot="-2142401">
              <a:off x="6472930" y="2638325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4"/>
            <p:cNvSpPr txBox="1"/>
            <p:nvPr/>
          </p:nvSpPr>
          <p:spPr>
            <a:xfrm rot="-2142401">
              <a:off x="6765570" y="2635206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7031107" y="2158155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4"/>
            <p:cNvSpPr txBox="1"/>
            <p:nvPr/>
          </p:nvSpPr>
          <p:spPr>
            <a:xfrm>
              <a:off x="7049422" y="2176470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Dimensionality reduction</a:t>
              </a:r>
              <a:endParaRPr/>
            </a:p>
          </p:txBody>
        </p:sp>
        <p:sp>
          <p:nvSpPr>
            <p:cNvPr id="572" name="Google Shape;572;p24"/>
            <p:cNvSpPr/>
            <p:nvPr/>
          </p:nvSpPr>
          <p:spPr>
            <a:xfrm rot="2142401">
              <a:off x="6472930" y="2997894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4"/>
            <p:cNvSpPr txBox="1"/>
            <p:nvPr/>
          </p:nvSpPr>
          <p:spPr>
            <a:xfrm rot="2142401">
              <a:off x="6765570" y="2994775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7031107" y="2877293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4"/>
            <p:cNvSpPr txBox="1"/>
            <p:nvPr/>
          </p:nvSpPr>
          <p:spPr>
            <a:xfrm>
              <a:off x="7049422" y="2895608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Anamoly detection</a:t>
              </a:r>
              <a:endParaRPr/>
            </a:p>
          </p:txBody>
        </p:sp>
        <p:sp>
          <p:nvSpPr>
            <p:cNvPr id="576" name="Google Shape;576;p24"/>
            <p:cNvSpPr/>
            <p:nvPr/>
          </p:nvSpPr>
          <p:spPr>
            <a:xfrm rot="3907178">
              <a:off x="6186439" y="3357463"/>
              <a:ext cx="118906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4"/>
            <p:cNvSpPr txBox="1"/>
            <p:nvPr/>
          </p:nvSpPr>
          <p:spPr>
            <a:xfrm rot="3907178">
              <a:off x="6751245" y="3340019"/>
              <a:ext cx="59453" cy="59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7031107" y="3596431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4"/>
            <p:cNvSpPr txBox="1"/>
            <p:nvPr/>
          </p:nvSpPr>
          <p:spPr>
            <a:xfrm>
              <a:off x="7049422" y="3614746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Association rule learning</a:t>
              </a: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 rot="3907178">
              <a:off x="4435494" y="2997894"/>
              <a:ext cx="118906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4"/>
            <p:cNvSpPr txBox="1"/>
            <p:nvPr/>
          </p:nvSpPr>
          <p:spPr>
            <a:xfrm rot="3907178">
              <a:off x="5000300" y="2980450"/>
              <a:ext cx="59453" cy="59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5280162" y="3236862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4"/>
            <p:cNvSpPr txBox="1"/>
            <p:nvPr/>
          </p:nvSpPr>
          <p:spPr>
            <a:xfrm>
              <a:off x="5298477" y="3255177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Semi supervised</a:t>
              </a: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 rot="4467012">
              <a:off x="4096952" y="3357463"/>
              <a:ext cx="186615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4"/>
            <p:cNvSpPr txBox="1"/>
            <p:nvPr/>
          </p:nvSpPr>
          <p:spPr>
            <a:xfrm rot="4467012">
              <a:off x="4983373" y="3323092"/>
              <a:ext cx="93307" cy="9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Calibri"/>
                <a:buNone/>
              </a:pPr>
              <a:endParaRPr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5280162" y="3956000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FFC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4"/>
            <p:cNvSpPr txBox="1"/>
            <p:nvPr/>
          </p:nvSpPr>
          <p:spPr>
            <a:xfrm>
              <a:off x="5298477" y="3974315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Reinforcement </a:t>
              </a:r>
              <a:endParaRPr/>
            </a:p>
          </p:txBody>
        </p:sp>
      </p:grpSp>
      <p:sp>
        <p:nvSpPr>
          <p:cNvPr id="588" name="Google Shape;588;p24"/>
          <p:cNvSpPr txBox="1"/>
          <p:nvPr/>
        </p:nvSpPr>
        <p:spPr>
          <a:xfrm>
            <a:off x="838200" y="1825625"/>
            <a:ext cx="612627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labelled data 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 and improve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Maximize the rewards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Robots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Chess game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Self driving cars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 mind – Alpha Go  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CF9C16-D304-CE48-4B90-7546707FC9CB}"/>
              </a:ext>
            </a:extLst>
          </p:cNvPr>
          <p:cNvSpPr txBox="1"/>
          <p:nvPr/>
        </p:nvSpPr>
        <p:spPr>
          <a:xfrm>
            <a:off x="11186927" y="4670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/>
          <p:nvPr/>
        </p:nvSpPr>
        <p:spPr>
          <a:xfrm>
            <a:off x="10333609" y="4625266"/>
            <a:ext cx="1020192" cy="851546"/>
          </a:xfrm>
          <a:prstGeom prst="rect">
            <a:avLst/>
          </a:prstGeom>
          <a:gradFill>
            <a:gsLst>
              <a:gs pos="0">
                <a:srgbClr val="90DCC0"/>
              </a:gs>
              <a:gs pos="50000">
                <a:srgbClr val="BBE8D6"/>
              </a:gs>
              <a:gs pos="100000">
                <a:srgbClr val="DEF2EA"/>
              </a:gs>
            </a:gsLst>
            <a:lin ang="0" scaled="0"/>
          </a:gra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17" name="Google Shape;117;p2"/>
          <p:cNvSpPr txBox="1">
            <a:spLocks noGrp="1"/>
          </p:cNvSpPr>
          <p:nvPr>
            <p:ph type="body" idx="1"/>
          </p:nvPr>
        </p:nvSpPr>
        <p:spPr>
          <a:xfrm>
            <a:off x="838199" y="1393570"/>
            <a:ext cx="10911840" cy="524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spcBef>
                <a:spcPts val="0"/>
              </a:spcBef>
              <a:buSzPts val="2400"/>
            </a:pPr>
            <a:r>
              <a:rPr lang="en-US" dirty="0"/>
              <a:t>Applications &amp; Future of machine learning </a:t>
            </a:r>
          </a:p>
          <a:p>
            <a:pPr marL="228600" indent="-228600">
              <a:spcBef>
                <a:spcPts val="0"/>
              </a:spcBef>
              <a:buSzPts val="2400"/>
            </a:pPr>
            <a:r>
              <a:rPr lang="en-US" dirty="0"/>
              <a:t>Machine Learning in networking</a:t>
            </a:r>
          </a:p>
          <a:p>
            <a:pPr marL="228600" indent="-228600">
              <a:spcBef>
                <a:spcPts val="0"/>
              </a:spcBef>
              <a:buSzPts val="2400"/>
            </a:pPr>
            <a:r>
              <a:rPr lang="en-US" dirty="0"/>
              <a:t>Is machine learning magic ?</a:t>
            </a:r>
            <a:endParaRPr dirty="0"/>
          </a:p>
          <a:p>
            <a:pPr marL="228600" indent="-228600">
              <a:spcBef>
                <a:spcPts val="500"/>
              </a:spcBef>
              <a:buSzPts val="2400"/>
            </a:pPr>
            <a:r>
              <a:rPr lang="en-US" dirty="0"/>
              <a:t>Types of machine learning </a:t>
            </a:r>
            <a:endParaRPr dirty="0"/>
          </a:p>
          <a:p>
            <a:pPr marL="228600" indent="-228600">
              <a:spcBef>
                <a:spcPts val="500"/>
              </a:spcBef>
              <a:buClr>
                <a:srgbClr val="642415"/>
              </a:buClr>
              <a:buSzPts val="2400"/>
            </a:pPr>
            <a:r>
              <a:rPr lang="en-US" dirty="0">
                <a:solidFill>
                  <a:srgbClr val="642415"/>
                </a:solidFill>
                <a:highlight>
                  <a:srgbClr val="FFFF00"/>
                </a:highlight>
              </a:rPr>
              <a:t>Build a simple regression model </a:t>
            </a:r>
            <a:endParaRPr dirty="0">
              <a:highlight>
                <a:srgbClr val="FFFF00"/>
              </a:highlight>
            </a:endParaRPr>
          </a:p>
          <a:p>
            <a:pPr marL="228600" indent="-228600">
              <a:spcBef>
                <a:spcPts val="500"/>
              </a:spcBef>
              <a:buClr>
                <a:srgbClr val="642415"/>
              </a:buClr>
              <a:buSzPts val="2400"/>
            </a:pPr>
            <a:r>
              <a:rPr lang="en-US" dirty="0">
                <a:solidFill>
                  <a:srgbClr val="642415"/>
                </a:solidFill>
                <a:highlight>
                  <a:srgbClr val="FFFF00"/>
                </a:highlight>
              </a:rPr>
              <a:t>Build a simple CNN image detection model  </a:t>
            </a:r>
            <a:endParaRPr lang="en-US" dirty="0">
              <a:highlight>
                <a:srgbClr val="FFFF00"/>
              </a:highlight>
            </a:endParaRPr>
          </a:p>
          <a:p>
            <a:pPr marL="228600" indent="-228600">
              <a:spcBef>
                <a:spcPts val="500"/>
              </a:spcBef>
              <a:buClr>
                <a:srgbClr val="FFC000"/>
              </a:buClr>
              <a:buSzPts val="2400"/>
            </a:pPr>
            <a:r>
              <a:rPr lang="en-US" dirty="0">
                <a:solidFill>
                  <a:srgbClr val="FFC000"/>
                </a:solidFill>
              </a:rPr>
              <a:t>Challenges for Machine Learning </a:t>
            </a:r>
            <a:endParaRPr lang="en-US" dirty="0"/>
          </a:p>
          <a:p>
            <a:pPr marL="228600" indent="-228600">
              <a:spcBef>
                <a:spcPts val="500"/>
              </a:spcBef>
              <a:buClr>
                <a:srgbClr val="FFC000"/>
              </a:buClr>
              <a:buSzPts val="2400"/>
            </a:pPr>
            <a:r>
              <a:rPr lang="en-US" dirty="0">
                <a:solidFill>
                  <a:srgbClr val="FFC000"/>
                </a:solidFill>
              </a:rPr>
              <a:t>Learning Roadmap for machine learning </a:t>
            </a:r>
            <a:endParaRPr dirty="0"/>
          </a:p>
          <a:p>
            <a:pPr marL="685800" lvl="1" indent="-228600">
              <a:buSzPts val="2000"/>
            </a:pPr>
            <a:r>
              <a:rPr lang="en-US" dirty="0"/>
              <a:t>What you should know to learn machine learning </a:t>
            </a:r>
            <a:endParaRPr dirty="0"/>
          </a:p>
          <a:p>
            <a:pPr marL="685800" lvl="1" indent="-228600">
              <a:buSzPts val="2000"/>
            </a:pPr>
            <a:r>
              <a:rPr lang="en-US" dirty="0"/>
              <a:t>Free resources ( you tube playlist, Books, GitHub profiles, Podcast ) </a:t>
            </a:r>
            <a:endParaRPr dirty="0"/>
          </a:p>
          <a:p>
            <a:pPr marL="228600" indent="-228600">
              <a:spcBef>
                <a:spcPts val="500"/>
              </a:spcBef>
              <a:buSzPts val="2400"/>
            </a:pPr>
            <a:r>
              <a:rPr lang="en-US" dirty="0"/>
              <a:t>Brain Twister (Interesting quiz)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Char char="•"/>
            </a:pPr>
            <a:r>
              <a:rPr lang="en-US" dirty="0">
                <a:solidFill>
                  <a:srgbClr val="FFC000"/>
                </a:solidFill>
              </a:rPr>
              <a:t>References</a:t>
            </a:r>
            <a:endParaRPr dirty="0"/>
          </a:p>
        </p:txBody>
      </p:sp>
      <p:sp>
        <p:nvSpPr>
          <p:cNvPr id="118" name="Google Shape;118;p2"/>
          <p:cNvSpPr/>
          <p:nvPr/>
        </p:nvSpPr>
        <p:spPr>
          <a:xfrm>
            <a:off x="8595360" y="2158905"/>
            <a:ext cx="2142418" cy="547847"/>
          </a:xfrm>
          <a:prstGeom prst="wedgeRectCallout">
            <a:avLst>
              <a:gd name="adj1" fmla="val -102359"/>
              <a:gd name="adj2" fmla="val 30389"/>
            </a:avLst>
          </a:prstGeom>
          <a:gradFill>
            <a:gsLst>
              <a:gs pos="0">
                <a:srgbClr val="90DCC0"/>
              </a:gs>
              <a:gs pos="50000">
                <a:srgbClr val="BBE8D6"/>
              </a:gs>
              <a:gs pos="100000">
                <a:srgbClr val="DEF2EA"/>
              </a:gs>
            </a:gsLst>
            <a:lin ang="0" scaled="0"/>
          </a:gra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Hands on</a:t>
            </a:r>
            <a:endParaRPr/>
          </a:p>
        </p:txBody>
      </p:sp>
      <p:pic>
        <p:nvPicPr>
          <p:cNvPr id="119" name="Google Shape;119;p2" descr="Head with 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5540" y="4719215"/>
            <a:ext cx="515881" cy="50211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 txBox="1"/>
          <p:nvPr/>
        </p:nvSpPr>
        <p:spPr>
          <a:xfrm>
            <a:off x="10356039" y="5231464"/>
            <a:ext cx="1119747" cy="232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Brain Twister/s</a:t>
            </a:r>
            <a:endParaRPr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6D1F17-1CE7-492F-5BFB-B61C1E0BC10D}"/>
              </a:ext>
            </a:extLst>
          </p:cNvPr>
          <p:cNvSpPr txBox="1"/>
          <p:nvPr/>
        </p:nvSpPr>
        <p:spPr>
          <a:xfrm>
            <a:off x="11186927" y="4670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Brain-twister</a:t>
            </a:r>
            <a:endParaRPr dirty="0"/>
          </a:p>
        </p:txBody>
      </p:sp>
      <p:sp>
        <p:nvSpPr>
          <p:cNvPr id="379" name="Google Shape;37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836090" cy="41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How much will it rain today ?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/>
              <a:t>Classification ? Regression?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Will it rain today ?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/>
              <a:t>Classification ? Regression ?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</p:txBody>
      </p:sp>
      <p:sp>
        <p:nvSpPr>
          <p:cNvPr id="380" name="Google Shape;380;p17"/>
          <p:cNvSpPr txBox="1"/>
          <p:nvPr/>
        </p:nvSpPr>
        <p:spPr>
          <a:xfrm>
            <a:off x="6096000" y="1690688"/>
            <a:ext cx="5402580" cy="41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a dog is present in an image  ? 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Classification ? Regression?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endParaRPr lang="en-US"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many dogs in an image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Classification ? Regression?</a:t>
            </a:r>
            <a:endParaRPr dirty="0"/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78;p17">
            <a:extLst>
              <a:ext uri="{FF2B5EF4-FFF2-40B4-BE49-F238E27FC236}">
                <a16:creationId xmlns:a16="http://schemas.microsoft.com/office/drawing/2014/main" id="{6A4EE8EC-BA4D-4CF5-9307-7587222D7B13}"/>
              </a:ext>
            </a:extLst>
          </p:cNvPr>
          <p:cNvSpPr txBox="1">
            <a:spLocks/>
          </p:cNvSpPr>
          <p:nvPr/>
        </p:nvSpPr>
        <p:spPr>
          <a:xfrm>
            <a:off x="2343145" y="4405945"/>
            <a:ext cx="70840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dirty="0">
                <a:solidFill>
                  <a:srgbClr val="FFC000"/>
                </a:solidFill>
              </a:rPr>
              <a:t> ? </a:t>
            </a:r>
            <a:r>
              <a:rPr lang="en-US" dirty="0"/>
              <a:t>Any other quick question </a:t>
            </a:r>
            <a:r>
              <a:rPr lang="en-US" dirty="0">
                <a:solidFill>
                  <a:srgbClr val="FFC000"/>
                </a:solidFill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EEEA7-09C4-9FFC-8E3D-1D3ECE9A43B3}"/>
              </a:ext>
            </a:extLst>
          </p:cNvPr>
          <p:cNvSpPr txBox="1"/>
          <p:nvPr/>
        </p:nvSpPr>
        <p:spPr>
          <a:xfrm>
            <a:off x="11186927" y="4670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96780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Build a Simple Regression model </a:t>
            </a:r>
            <a:endParaRPr/>
          </a:p>
        </p:txBody>
      </p:sp>
      <p:sp>
        <p:nvSpPr>
          <p:cNvPr id="594" name="Google Shape;594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59777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Pre-requisite: 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dirty="0"/>
              <a:t>Google Collab 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dirty="0"/>
              <a:t>Or Jupyter notebook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Create a model which can predict Salary based on years of experience.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Supervised machine learning  ?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Is it Classification ? Regression ?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Dataset: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/>
              <a:t>Experience and Salary provided for ~30 professionals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</p:txBody>
      </p:sp>
      <p:pic>
        <p:nvPicPr>
          <p:cNvPr id="595" name="Google Shape;595;p25" descr="Head with 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622" y="3042822"/>
            <a:ext cx="471578" cy="3861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4FBFBA-A1F1-EBE5-DDF4-E2A4F0E56111}"/>
              </a:ext>
            </a:extLst>
          </p:cNvPr>
          <p:cNvSpPr txBox="1"/>
          <p:nvPr/>
        </p:nvSpPr>
        <p:spPr>
          <a:xfrm>
            <a:off x="11186927" y="4670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38100-89A6-462D-AC66-E0A9A14D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 for a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C00AC8-57E2-49A0-8DAE-8D4B57F9483C}"/>
              </a:ext>
            </a:extLst>
          </p:cNvPr>
          <p:cNvSpPr/>
          <p:nvPr/>
        </p:nvSpPr>
        <p:spPr>
          <a:xfrm>
            <a:off x="352540" y="3316077"/>
            <a:ext cx="1256138" cy="109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E32808-A24C-46B8-9337-31E1864F9167}"/>
              </a:ext>
            </a:extLst>
          </p:cNvPr>
          <p:cNvSpPr/>
          <p:nvPr/>
        </p:nvSpPr>
        <p:spPr>
          <a:xfrm>
            <a:off x="1963068" y="3307231"/>
            <a:ext cx="2917404" cy="109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18A4BC-EB67-437D-A5A6-1EEAE0B9F1C9}"/>
              </a:ext>
            </a:extLst>
          </p:cNvPr>
          <p:cNvSpPr/>
          <p:nvPr/>
        </p:nvSpPr>
        <p:spPr>
          <a:xfrm>
            <a:off x="5167372" y="3307231"/>
            <a:ext cx="1256138" cy="109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9DB568-C56C-499E-8F31-D537B32D8793}"/>
              </a:ext>
            </a:extLst>
          </p:cNvPr>
          <p:cNvSpPr/>
          <p:nvPr/>
        </p:nvSpPr>
        <p:spPr>
          <a:xfrm>
            <a:off x="6879575" y="3316077"/>
            <a:ext cx="1256138" cy="109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engineering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154D30-318F-4492-B1E3-A805B2049A12}"/>
              </a:ext>
            </a:extLst>
          </p:cNvPr>
          <p:cNvSpPr/>
          <p:nvPr/>
        </p:nvSpPr>
        <p:spPr>
          <a:xfrm>
            <a:off x="8514887" y="3307231"/>
            <a:ext cx="1356225" cy="109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Preprocessing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AA11A1-8295-4F81-BE40-ECDBA3E98FAC}"/>
              </a:ext>
            </a:extLst>
          </p:cNvPr>
          <p:cNvSpPr/>
          <p:nvPr/>
        </p:nvSpPr>
        <p:spPr>
          <a:xfrm>
            <a:off x="10227091" y="3307231"/>
            <a:ext cx="1256138" cy="109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Model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F3C199C-9700-4196-931C-7106CAEA7348}"/>
              </a:ext>
            </a:extLst>
          </p:cNvPr>
          <p:cNvSpPr/>
          <p:nvPr/>
        </p:nvSpPr>
        <p:spPr>
          <a:xfrm rot="5400000">
            <a:off x="4886964" y="193782"/>
            <a:ext cx="449722" cy="95185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763EAF19-FC15-447F-9F8C-0F46F86AA47D}"/>
              </a:ext>
            </a:extLst>
          </p:cNvPr>
          <p:cNvSpPr/>
          <p:nvPr/>
        </p:nvSpPr>
        <p:spPr>
          <a:xfrm rot="5400000">
            <a:off x="10730669" y="4271133"/>
            <a:ext cx="248979" cy="12561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54F019-C7CD-4278-9752-64E4EE574CC7}"/>
              </a:ext>
            </a:extLst>
          </p:cNvPr>
          <p:cNvSpPr txBox="1"/>
          <p:nvPr/>
        </p:nvSpPr>
        <p:spPr>
          <a:xfrm>
            <a:off x="4407717" y="5267683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Working with Data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1E3D88-9D74-474B-B9B2-F7F2716EAF61}"/>
              </a:ext>
            </a:extLst>
          </p:cNvPr>
          <p:cNvSpPr txBox="1"/>
          <p:nvPr/>
        </p:nvSpPr>
        <p:spPr>
          <a:xfrm>
            <a:off x="10227090" y="5199616"/>
            <a:ext cx="1589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Building and Hosting a model</a:t>
            </a:r>
          </a:p>
        </p:txBody>
      </p:sp>
    </p:spTree>
    <p:extLst>
      <p:ext uri="{BB962C8B-B14F-4D97-AF65-F5344CB8AC3E}">
        <p14:creationId xmlns:p14="http://schemas.microsoft.com/office/powerpoint/2010/main" val="253378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9E68-57C4-43D0-8BF0-059EB8563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Simple Regression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3C5DB3-6C49-4DF4-9036-FE7160F1E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41868"/>
            <a:ext cx="10515600" cy="917575"/>
          </a:xfrm>
        </p:spPr>
        <p:txBody>
          <a:bodyPr/>
          <a:lstStyle/>
          <a:p>
            <a:r>
              <a:rPr lang="en-US" dirty="0"/>
              <a:t>What is the difference between a “Algorithm” and a “Model”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9BBDC-99E6-4562-8581-AD7B413D4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2641601"/>
            <a:ext cx="4432419" cy="2689332"/>
          </a:xfrm>
          <a:prstGeom prst="rect">
            <a:avLst/>
          </a:prstGeom>
        </p:spPr>
      </p:pic>
      <p:pic>
        <p:nvPicPr>
          <p:cNvPr id="1028" name="Picture 4" descr="Linear Regression Clearly Explained (Part 1) | by Ashish Mehta | Artificial  Intelligence in Plain English">
            <a:extLst>
              <a:ext uri="{FF2B5EF4-FFF2-40B4-BE49-F238E27FC236}">
                <a16:creationId xmlns:a16="http://schemas.microsoft.com/office/drawing/2014/main" id="{F27BC482-F81D-44D7-9E77-7EF99A5E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2674880"/>
            <a:ext cx="4184650" cy="262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8843624-1695-4D30-9807-47BBEEAB4574}"/>
              </a:ext>
            </a:extLst>
          </p:cNvPr>
          <p:cNvSpPr/>
          <p:nvPr/>
        </p:nvSpPr>
        <p:spPr>
          <a:xfrm>
            <a:off x="8240813" y="5553215"/>
            <a:ext cx="3744936" cy="307777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ML_Training_simple_linear_regression.ipynb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0FE46-A5A5-444D-8B07-E50BA75EAD40}"/>
              </a:ext>
            </a:extLst>
          </p:cNvPr>
          <p:cNvSpPr/>
          <p:nvPr/>
        </p:nvSpPr>
        <p:spPr>
          <a:xfrm>
            <a:off x="9049656" y="6176429"/>
            <a:ext cx="1489510" cy="307777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Salary_Data.csv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1A1121-0516-477B-BD85-985A1D0D24CF}"/>
              </a:ext>
            </a:extLst>
          </p:cNvPr>
          <p:cNvCxnSpPr/>
          <p:nvPr/>
        </p:nvCxnSpPr>
        <p:spPr>
          <a:xfrm flipV="1">
            <a:off x="7518400" y="5755561"/>
            <a:ext cx="616615" cy="381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8B6BB1-4376-4AB0-B8C1-8C60A764B065}"/>
              </a:ext>
            </a:extLst>
          </p:cNvPr>
          <p:cNvCxnSpPr>
            <a:cxnSpLocks/>
          </p:cNvCxnSpPr>
          <p:nvPr/>
        </p:nvCxnSpPr>
        <p:spPr>
          <a:xfrm>
            <a:off x="7518400" y="6137385"/>
            <a:ext cx="711200" cy="192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CFDD98F-A155-4F27-88F6-E9A20B31F100}"/>
              </a:ext>
            </a:extLst>
          </p:cNvPr>
          <p:cNvSpPr/>
          <p:nvPr/>
        </p:nvSpPr>
        <p:spPr>
          <a:xfrm>
            <a:off x="1114935" y="5935181"/>
            <a:ext cx="69454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https://github.com/share2learnwidmanish/MachineLearning_Infinera</a:t>
            </a:r>
          </a:p>
        </p:txBody>
      </p:sp>
    </p:spTree>
    <p:extLst>
      <p:ext uri="{BB962C8B-B14F-4D97-AF65-F5344CB8AC3E}">
        <p14:creationId xmlns:p14="http://schemas.microsoft.com/office/powerpoint/2010/main" val="235489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23CA-A5D9-46AF-8325-2C87793C8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27" y="111996"/>
            <a:ext cx="10515600" cy="1325563"/>
          </a:xfrm>
        </p:spPr>
        <p:txBody>
          <a:bodyPr/>
          <a:lstStyle/>
          <a:p>
            <a:r>
              <a:rPr lang="en-US" dirty="0"/>
              <a:t>Beware!</a:t>
            </a:r>
          </a:p>
        </p:txBody>
      </p:sp>
      <p:pic>
        <p:nvPicPr>
          <p:cNvPr id="1026" name="Picture 2" descr="Most Hilarious Jokes &amp; Videos on Statistics and Data Science">
            <a:extLst>
              <a:ext uri="{FF2B5EF4-FFF2-40B4-BE49-F238E27FC236}">
                <a16:creationId xmlns:a16="http://schemas.microsoft.com/office/drawing/2014/main" id="{5FEDBB95-0661-4A54-8E50-AE7A4A7A0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240" y="1437559"/>
            <a:ext cx="7929880" cy="507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1D954D-1BC4-EBD1-9E05-DD59522C3824}"/>
              </a:ext>
            </a:extLst>
          </p:cNvPr>
          <p:cNvSpPr txBox="1"/>
          <p:nvPr/>
        </p:nvSpPr>
        <p:spPr>
          <a:xfrm>
            <a:off x="11186927" y="4670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797468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12368-EF31-449A-B4AD-7828E3B7A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28" y="210889"/>
            <a:ext cx="10515600" cy="1325563"/>
          </a:xfrm>
        </p:spPr>
        <p:txBody>
          <a:bodyPr/>
          <a:lstStyle/>
          <a:p>
            <a:r>
              <a:rPr lang="en-US" dirty="0"/>
              <a:t>Different Models(Reference only) </a:t>
            </a:r>
          </a:p>
        </p:txBody>
      </p:sp>
      <p:pic>
        <p:nvPicPr>
          <p:cNvPr id="1026" name="Picture 2" descr="unsupervised machine learning algorithms list Online Sale, UP TO 60% OFF">
            <a:extLst>
              <a:ext uri="{FF2B5EF4-FFF2-40B4-BE49-F238E27FC236}">
                <a16:creationId xmlns:a16="http://schemas.microsoft.com/office/drawing/2014/main" id="{1A451682-D5CC-4404-97E8-14C04F74D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361" y="1635759"/>
            <a:ext cx="6365558" cy="478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6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4CE38-6B0F-4DC7-83A0-01DED5AC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– enabling </a:t>
            </a:r>
            <a:r>
              <a:rPr lang="en-US" dirty="0">
                <a:solidFill>
                  <a:srgbClr val="FFC000"/>
                </a:solidFill>
              </a:rPr>
              <a:t>Computer 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6C9C4-E0DF-4A6D-BADF-9D61E0412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Vision had and will transform many applications: </a:t>
            </a:r>
          </a:p>
          <a:p>
            <a:pPr lvl="1"/>
            <a:r>
              <a:rPr lang="en-US" dirty="0"/>
              <a:t>Logistics </a:t>
            </a:r>
          </a:p>
          <a:p>
            <a:pPr lvl="1"/>
            <a:r>
              <a:rPr lang="en-US" dirty="0"/>
              <a:t>Self driving cars </a:t>
            </a:r>
          </a:p>
          <a:p>
            <a:pPr lvl="1"/>
            <a:r>
              <a:rPr lang="en-US" dirty="0"/>
              <a:t>Facebook </a:t>
            </a:r>
          </a:p>
          <a:p>
            <a:pPr lvl="1"/>
            <a:r>
              <a:rPr lang="en-US" dirty="0"/>
              <a:t>Threat control </a:t>
            </a:r>
          </a:p>
          <a:p>
            <a:r>
              <a:rPr lang="en-US" dirty="0"/>
              <a:t>How does a computer recognize an Image ?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043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7DAF0-E57C-44EB-8329-0A1727A3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21E6B-F40D-4353-B009-D7F5BF494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74788"/>
            <a:ext cx="9664700" cy="451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922E76-134D-4C54-9CCD-56BAA133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690688"/>
            <a:ext cx="9664700" cy="451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8EC78A-27A5-472C-A7F7-E8868F8F9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906588"/>
            <a:ext cx="9664700" cy="451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006F9009-9541-4DC0-9C00-384D785804E6}"/>
              </a:ext>
            </a:extLst>
          </p:cNvPr>
          <p:cNvSpPr/>
          <p:nvPr/>
        </p:nvSpPr>
        <p:spPr>
          <a:xfrm rot="12808940">
            <a:off x="10968170" y="6001432"/>
            <a:ext cx="266700" cy="800100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9BF4D-98FF-4D1D-A426-ED4142F5BE4D}"/>
              </a:ext>
            </a:extLst>
          </p:cNvPr>
          <p:cNvSpPr txBox="1"/>
          <p:nvPr/>
        </p:nvSpPr>
        <p:spPr>
          <a:xfrm>
            <a:off x="11277600" y="6272163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RGB</a:t>
            </a:r>
          </a:p>
        </p:txBody>
      </p:sp>
    </p:spTree>
    <p:extLst>
      <p:ext uri="{BB962C8B-B14F-4D97-AF65-F5344CB8AC3E}">
        <p14:creationId xmlns:p14="http://schemas.microsoft.com/office/powerpoint/2010/main" val="1373791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7050-DAA7-4135-BD2D-F57E95194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Image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DACB7-F5D6-47DF-8698-DF231C4F2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33525"/>
            <a:ext cx="9751192" cy="464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78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CADE-459B-4368-94D3-067A211EB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A3C37-12F8-40DB-AC49-99330D5C3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1834500"/>
            <a:ext cx="10755226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74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04D3-C7EE-BAF1-E2BB-F1DA1C6A5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Dilemma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0C216-9375-686C-989F-346A99383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821815"/>
          </a:xfrm>
        </p:spPr>
        <p:txBody>
          <a:bodyPr/>
          <a:lstStyle/>
          <a:p>
            <a:r>
              <a:rPr lang="en-US" dirty="0"/>
              <a:t>This is an introductory session; it is difficult to gauge the right breadth and depth of the content. </a:t>
            </a:r>
          </a:p>
          <a:p>
            <a:r>
              <a:rPr lang="en-US" dirty="0"/>
              <a:t>Ask questions and we will try to react real-time( slow or fast)</a:t>
            </a:r>
          </a:p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2B10081-4DCC-1D39-1527-765E21A403B3}"/>
              </a:ext>
            </a:extLst>
          </p:cNvPr>
          <p:cNvSpPr txBox="1">
            <a:spLocks/>
          </p:cNvSpPr>
          <p:nvPr/>
        </p:nvSpPr>
        <p:spPr>
          <a:xfrm>
            <a:off x="909320" y="3782377"/>
            <a:ext cx="10515600" cy="173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Assumption: </a:t>
            </a:r>
          </a:p>
          <a:p>
            <a:pPr lvl="1"/>
            <a:r>
              <a:rPr lang="en-US" dirty="0"/>
              <a:t>Many of you might be starting your AI/ML journey and this could be some of the early steps towards the path 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2D12EC-9A01-9C65-2868-6FA43EDC2645}"/>
              </a:ext>
            </a:extLst>
          </p:cNvPr>
          <p:cNvSpPr txBox="1"/>
          <p:nvPr/>
        </p:nvSpPr>
        <p:spPr>
          <a:xfrm>
            <a:off x="11186927" y="4670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306302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Build an Image detection model </a:t>
            </a:r>
            <a:endParaRPr/>
          </a:p>
        </p:txBody>
      </p:sp>
      <p:sp>
        <p:nvSpPr>
          <p:cNvPr id="609" name="Google Shape;609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1219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indent="-457200">
              <a:spcBef>
                <a:spcPts val="0"/>
              </a:spcBef>
              <a:buSzPts val="2800"/>
            </a:pPr>
            <a:r>
              <a:rPr lang="en-US" dirty="0"/>
              <a:t>CNN layers (can also be referred as computer vision) </a:t>
            </a:r>
            <a:endParaRPr dirty="0"/>
          </a:p>
        </p:txBody>
      </p:sp>
      <p:pic>
        <p:nvPicPr>
          <p:cNvPr id="2052" name="Picture 4" descr="Basic CNN Architecture: Explaining 5 Layers of Convolutional Neural Network  | upGrad blog">
            <a:extLst>
              <a:ext uri="{FF2B5EF4-FFF2-40B4-BE49-F238E27FC236}">
                <a16:creationId xmlns:a16="http://schemas.microsoft.com/office/drawing/2014/main" id="{8B5B3C27-EF63-45AF-BA6C-78AB5E264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2329205"/>
            <a:ext cx="10515600" cy="371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914E-FDD2-4FC6-B6B6-0070E19A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CNN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7BC93-5CF9-479F-AE20-FC9673C14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2"/>
              </a:rPr>
              <a:t>https://github.com/share2learnwidmanish/MachineLearning_Infinera/tree/main/CNN_Image_detection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C:\Users\maagarwal\OneDrive - Infinera\IIT-Roorkee-PGP\Training\</a:t>
            </a:r>
            <a:r>
              <a:rPr lang="en-US" dirty="0" err="1">
                <a:solidFill>
                  <a:schemeClr val="bg1"/>
                </a:solidFill>
              </a:rPr>
              <a:t>Master_Class</a:t>
            </a:r>
            <a:r>
              <a:rPr lang="en-US" dirty="0">
                <a:solidFill>
                  <a:schemeClr val="bg1"/>
                </a:solidFill>
              </a:rPr>
              <a:t>\</a:t>
            </a:r>
            <a:r>
              <a:rPr lang="en-US" dirty="0" err="1">
                <a:solidFill>
                  <a:schemeClr val="bg1"/>
                </a:solidFill>
              </a:rPr>
              <a:t>Build_CNN_Model</a:t>
            </a:r>
            <a:r>
              <a:rPr lang="en-US" dirty="0">
                <a:solidFill>
                  <a:schemeClr val="bg1"/>
                </a:solidFill>
              </a:rPr>
              <a:t>\Section 40 - Convolutional Neural Networks (CNN)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5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58b2516302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 in Machine Learning</a:t>
            </a:r>
            <a:endParaRPr/>
          </a:p>
        </p:txBody>
      </p:sp>
      <p:sp>
        <p:nvSpPr>
          <p:cNvPr id="617" name="Google Shape;617;g158b2516302_0_0"/>
          <p:cNvSpPr txBox="1">
            <a:spLocks noGrp="1"/>
          </p:cNvSpPr>
          <p:nvPr>
            <p:ph type="body" idx="1"/>
          </p:nvPr>
        </p:nvSpPr>
        <p:spPr>
          <a:xfrm>
            <a:off x="838199" y="1286540"/>
            <a:ext cx="10793819" cy="520633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00037" algn="l" rtl="0"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300" dirty="0">
                <a:solidFill>
                  <a:srgbClr val="FFC000"/>
                </a:solidFill>
              </a:rPr>
              <a:t>Complexities with Data(Data Drift):</a:t>
            </a:r>
          </a:p>
          <a:p>
            <a:pPr lvl="1" indent="-300037">
              <a:spcBef>
                <a:spcPts val="1000"/>
              </a:spcBef>
              <a:buSzPct val="64285"/>
            </a:pPr>
            <a:r>
              <a:rPr lang="en-US" sz="1800" dirty="0">
                <a:solidFill>
                  <a:schemeClr val="bg1"/>
                </a:solidFill>
              </a:rPr>
              <a:t>Amount of data for training </a:t>
            </a:r>
            <a:r>
              <a:rPr lang="en-US" sz="1800" dirty="0"/>
              <a:t>: often times, there aren't enough data available for building models.</a:t>
            </a:r>
            <a:endParaRPr sz="1800" dirty="0"/>
          </a:p>
          <a:p>
            <a:pPr marL="914400" lvl="1" indent="-300037" algn="l" rtl="0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Quality of data: </a:t>
            </a:r>
            <a:r>
              <a:rPr lang="en-US" sz="1800" dirty="0"/>
              <a:t>Often while building models, amount of data is not sufficient , has lots of noise, is not clean, has missing values etc. This part consumes about 80% of time.</a:t>
            </a:r>
            <a:endParaRPr sz="1800" dirty="0"/>
          </a:p>
          <a:p>
            <a:pPr marL="457200" lvl="0" indent="-300037" algn="l" rtl="0"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300" dirty="0">
                <a:solidFill>
                  <a:srgbClr val="FFC000"/>
                </a:solidFill>
              </a:rPr>
              <a:t>Model Deployment </a:t>
            </a:r>
            <a:r>
              <a:rPr lang="en-US" sz="2300" dirty="0"/>
              <a:t>:</a:t>
            </a:r>
          </a:p>
          <a:p>
            <a:pPr lvl="1" indent="-300037">
              <a:spcBef>
                <a:spcPts val="1000"/>
              </a:spcBef>
              <a:buSzPct val="64285"/>
            </a:pPr>
            <a:r>
              <a:rPr lang="en-US" sz="1900" dirty="0"/>
              <a:t> Given the tech stack which a company uses, deploying models built in python/pandas could be challenge too.</a:t>
            </a:r>
            <a:endParaRPr sz="1900" dirty="0"/>
          </a:p>
          <a:p>
            <a:pPr marL="457200" lvl="0" indent="-300037" algn="l" rtl="0">
              <a:spcBef>
                <a:spcPts val="500"/>
              </a:spcBef>
              <a:spcAft>
                <a:spcPts val="0"/>
              </a:spcAft>
              <a:buSzPct val="75000"/>
              <a:buChar char="•"/>
            </a:pPr>
            <a:r>
              <a:rPr lang="en-US" sz="2300" dirty="0">
                <a:solidFill>
                  <a:srgbClr val="FFC000"/>
                </a:solidFill>
              </a:rPr>
              <a:t>Managing and stabilizing Models </a:t>
            </a:r>
            <a:r>
              <a:rPr lang="en-US" sz="2300" dirty="0"/>
              <a:t>: </a:t>
            </a:r>
          </a:p>
          <a:p>
            <a:pPr lvl="1" indent="-300037">
              <a:buSzPct val="75000"/>
            </a:pPr>
            <a:r>
              <a:rPr lang="en-US" sz="1900" dirty="0"/>
              <a:t>Understanding results, running health checks, monitoring model performance, watching out for data anomalies, and retraining the mod</a:t>
            </a:r>
            <a:r>
              <a:rPr lang="en-US" sz="1900" dirty="0">
                <a:solidFill>
                  <a:srgbClr val="3F43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 </a:t>
            </a:r>
            <a:endParaRPr sz="1900" dirty="0"/>
          </a:p>
          <a:p>
            <a:pPr marL="457200" lvl="0" indent="-300037" algn="l" rtl="0">
              <a:spcBef>
                <a:spcPts val="500"/>
              </a:spcBef>
              <a:spcAft>
                <a:spcPts val="0"/>
              </a:spcAft>
              <a:buSzPct val="64285"/>
              <a:buChar char="•"/>
            </a:pPr>
            <a:r>
              <a:rPr lang="en-US" sz="2300" dirty="0">
                <a:solidFill>
                  <a:srgbClr val="FFC000"/>
                </a:solidFill>
              </a:rPr>
              <a:t>Configuring Environments: </a:t>
            </a:r>
            <a:endParaRPr sz="2300" dirty="0">
              <a:solidFill>
                <a:srgbClr val="FFC000"/>
              </a:solidFill>
            </a:endParaRPr>
          </a:p>
          <a:p>
            <a:pPr marL="914400" lvl="1" indent="-300037" algn="l" rtl="0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1900" dirty="0"/>
              <a:t>While building models, first and foremost step is to configure suitable environment which takes up another effort of data scientists.</a:t>
            </a:r>
            <a:endParaRPr sz="1900" dirty="0"/>
          </a:p>
          <a:p>
            <a:pPr marL="914400" lvl="1" indent="-300037" algn="l" rtl="0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1900" dirty="0"/>
              <a:t>Over the period of time, libraries / environment changes which leads to upgrading all relevant libraries for a model to run successfully.</a:t>
            </a:r>
            <a:endParaRPr sz="19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9DF6A-D194-4A79-9CF9-7367B7CA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(free)Learning Resources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2A971E6-90B8-4303-A3B4-ED75606F3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014729"/>
              </p:ext>
            </p:extLst>
          </p:nvPr>
        </p:nvGraphicFramePr>
        <p:xfrm>
          <a:off x="674370" y="1600200"/>
          <a:ext cx="10984230" cy="4901861"/>
        </p:xfrm>
        <a:graphic>
          <a:graphicData uri="http://schemas.openxmlformats.org/drawingml/2006/table">
            <a:tbl>
              <a:tblPr firstRow="1" bandRow="1">
                <a:tableStyleId>{2700AC82-4812-4F94-A9D7-0D25D6ABEBC7}</a:tableStyleId>
              </a:tblPr>
              <a:tblGrid>
                <a:gridCol w="5492115">
                  <a:extLst>
                    <a:ext uri="{9D8B030D-6E8A-4147-A177-3AD203B41FA5}">
                      <a16:colId xmlns:a16="http://schemas.microsoft.com/office/drawing/2014/main" val="1015046527"/>
                    </a:ext>
                  </a:extLst>
                </a:gridCol>
                <a:gridCol w="5492115">
                  <a:extLst>
                    <a:ext uri="{9D8B030D-6E8A-4147-A177-3AD203B41FA5}">
                      <a16:colId xmlns:a16="http://schemas.microsoft.com/office/drawing/2014/main" val="2964376145"/>
                    </a:ext>
                  </a:extLst>
                </a:gridCol>
              </a:tblGrid>
              <a:tr h="522389">
                <a:tc>
                  <a:txBody>
                    <a:bodyPr/>
                    <a:lstStyle/>
                    <a:p>
                      <a:r>
                        <a:rPr lang="en-US" sz="20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604406"/>
                  </a:ext>
                </a:extLst>
              </a:tr>
              <a:tr h="729912">
                <a:tc>
                  <a:txBody>
                    <a:bodyPr/>
                    <a:lstStyle/>
                    <a:p>
                      <a:r>
                        <a:rPr lang="en-US" dirty="0"/>
                        <a:t>Statistics Fundamental(StatQuest)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2"/>
                        </a:rPr>
                        <a:t>Statquest-Youtube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31275"/>
                  </a:ext>
                </a:extLst>
              </a:tr>
              <a:tr h="729912">
                <a:tc>
                  <a:txBody>
                    <a:bodyPr/>
                    <a:lstStyle/>
                    <a:p>
                      <a:r>
                        <a:rPr lang="en-US" dirty="0"/>
                        <a:t>Essentials of Linear Algebra(3Blue1Brown)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3Blue1Brown-Youtube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553951"/>
                  </a:ext>
                </a:extLst>
              </a:tr>
              <a:tr h="729912">
                <a:tc>
                  <a:txBody>
                    <a:bodyPr/>
                    <a:lstStyle/>
                    <a:p>
                      <a:r>
                        <a:rPr lang="en-US" dirty="0"/>
                        <a:t>Basics of Machine Learning(StatQuest Youtube playlist)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4"/>
                        </a:rPr>
                        <a:t>StatQuest</a:t>
                      </a:r>
                      <a:r>
                        <a:rPr lang="en-US" dirty="0">
                          <a:hlinkClick r:id="rId4"/>
                        </a:rPr>
                        <a:t>-</a:t>
                      </a:r>
                      <a:r>
                        <a:rPr lang="en-US" dirty="0" err="1">
                          <a:hlinkClick r:id="rId4"/>
                        </a:rPr>
                        <a:t>Youtube</a:t>
                      </a:r>
                      <a:r>
                        <a:rPr lang="en-US" dirty="0">
                          <a:hlinkClick r:id="rId4"/>
                        </a:rPr>
                        <a:t>-ML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146659"/>
                  </a:ext>
                </a:extLst>
              </a:tr>
              <a:tr h="729912">
                <a:tc>
                  <a:txBody>
                    <a:bodyPr/>
                    <a:lstStyle/>
                    <a:p>
                      <a:r>
                        <a:rPr lang="en-US" dirty="0"/>
                        <a:t>Machine lecture by Prof. Kilian Weinberger(University of Cornell)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University of Cornell - YouTube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811972"/>
                  </a:ext>
                </a:extLst>
              </a:tr>
              <a:tr h="729912">
                <a:tc>
                  <a:txBody>
                    <a:bodyPr/>
                    <a:lstStyle/>
                    <a:p>
                      <a:r>
                        <a:rPr lang="en-US" dirty="0"/>
                        <a:t>Introduction to Deep Learning 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6"/>
                        </a:rPr>
                        <a:t>MIT </a:t>
                      </a:r>
                      <a:r>
                        <a:rPr lang="en-US" dirty="0" err="1">
                          <a:hlinkClick r:id="rId6"/>
                        </a:rPr>
                        <a:t>DeepLearning</a:t>
                      </a:r>
                      <a:r>
                        <a:rPr lang="en-US" dirty="0">
                          <a:hlinkClick r:id="rId6"/>
                        </a:rPr>
                        <a:t> - </a:t>
                      </a:r>
                      <a:r>
                        <a:rPr lang="en-US" dirty="0" err="1">
                          <a:hlinkClick r:id="rId6"/>
                        </a:rPr>
                        <a:t>YuoTube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419258"/>
                  </a:ext>
                </a:extLst>
              </a:tr>
              <a:tr h="729912">
                <a:tc>
                  <a:txBody>
                    <a:bodyPr/>
                    <a:lstStyle/>
                    <a:p>
                      <a:r>
                        <a:rPr lang="en-US" dirty="0"/>
                        <a:t>ML Lectures Kimia labs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7"/>
                        </a:rPr>
                        <a:t>Kimia Labs - </a:t>
                      </a:r>
                      <a:r>
                        <a:rPr lang="en-US" dirty="0" err="1">
                          <a:hlinkClick r:id="rId7"/>
                        </a:rPr>
                        <a:t>Youtube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939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32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Quiz link: </a:t>
            </a:r>
            <a:endParaRPr dirty="0"/>
          </a:p>
        </p:txBody>
      </p:sp>
      <p:sp>
        <p:nvSpPr>
          <p:cNvPr id="643" name="Google Shape;643;p30"/>
          <p:cNvSpPr txBox="1">
            <a:spLocks noGrp="1"/>
          </p:cNvSpPr>
          <p:nvPr>
            <p:ph type="body" idx="1"/>
          </p:nvPr>
        </p:nvSpPr>
        <p:spPr>
          <a:xfrm>
            <a:off x="948231" y="2762472"/>
            <a:ext cx="10515600" cy="232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1" indent="0">
              <a:spcBef>
                <a:spcPts val="0"/>
              </a:spcBef>
              <a:buSzPts val="2800"/>
              <a:buNone/>
            </a:pPr>
            <a:r>
              <a:rPr lang="en-US" sz="4400" dirty="0"/>
              <a:t>https://docs.google.com/forms/d/1XwDodYzI95QrF4f9AFq6RZlyfPlzm5FVTQGRNfGvIW0/edit</a:t>
            </a:r>
            <a:endParaRPr sz="4400" dirty="0"/>
          </a:p>
        </p:txBody>
      </p:sp>
      <p:pic>
        <p:nvPicPr>
          <p:cNvPr id="644" name="Google Shape;644;p30" descr="Head with 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970" y="613432"/>
            <a:ext cx="641230" cy="641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8FFAE-78A9-30B0-D90F-0043C66F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5E97C-DFD5-E0DE-C8BE-7C93FF880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Generic tasks </a:t>
            </a:r>
          </a:p>
          <a:p>
            <a:r>
              <a:rPr lang="en-US" dirty="0"/>
              <a:t>Semi –supervised learning </a:t>
            </a:r>
          </a:p>
          <a:p>
            <a:r>
              <a:rPr lang="en-US" dirty="0"/>
              <a:t>Billions of parameters </a:t>
            </a:r>
          </a:p>
          <a:p>
            <a:r>
              <a:rPr lang="en-US" dirty="0"/>
              <a:t>Trained on almost </a:t>
            </a:r>
            <a:r>
              <a:rPr lang="en-US"/>
              <a:t>entire internet</a:t>
            </a:r>
          </a:p>
        </p:txBody>
      </p:sp>
    </p:spTree>
    <p:extLst>
      <p:ext uri="{BB962C8B-B14F-4D97-AF65-F5344CB8AC3E}">
        <p14:creationId xmlns:p14="http://schemas.microsoft.com/office/powerpoint/2010/main" val="35383688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(self)Learning RoadMap</a:t>
            </a:r>
            <a:endParaRPr/>
          </a:p>
        </p:txBody>
      </p:sp>
      <p:sp>
        <p:nvSpPr>
          <p:cNvPr id="623" name="Google Shape;623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66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0193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If you want to learn ML or DS concepts on your own, then below the things to focus on: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Math's and Stats 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Programming with Python 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Database and SQL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Data Analysis and simple Visualization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Supervised Machine Learning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Unsupervised Machine Learning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Advanced ML Concepts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TensorFlow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Deep Learning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NLP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Productionizing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 : Practice as much as you can . Kaggle is one of the best source to start from.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4" name="Google Shape;624;p27"/>
          <p:cNvSpPr/>
          <p:nvPr/>
        </p:nvSpPr>
        <p:spPr>
          <a:xfrm>
            <a:off x="7899181" y="2738110"/>
            <a:ext cx="1360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5" name="Google Shape;6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4925" y="2134975"/>
            <a:ext cx="4161249" cy="31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EE77-4D6B-4165-8878-23FC24BD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pic>
        <p:nvPicPr>
          <p:cNvPr id="1030" name="Picture 6" descr="Buy An Introduction to Statistical Learning: with Applications in R  (Springer Texts in Statistics) Book Online at Low Prices in India | An  Introduction to Statistical Learning: with Applications in R (Springer">
            <a:extLst>
              <a:ext uri="{FF2B5EF4-FFF2-40B4-BE49-F238E27FC236}">
                <a16:creationId xmlns:a16="http://schemas.microsoft.com/office/drawing/2014/main" id="{A6492277-2603-4B31-AE99-2E5933F82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986" y="1572305"/>
            <a:ext cx="2445067" cy="368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ok Review: The Hundred-Page Machine Learning Book - The Data Generalist">
            <a:extLst>
              <a:ext uri="{FF2B5EF4-FFF2-40B4-BE49-F238E27FC236}">
                <a16:creationId xmlns:a16="http://schemas.microsoft.com/office/drawing/2014/main" id="{C1397E11-B51F-4E63-900E-4E482037E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1" y="1734239"/>
            <a:ext cx="2922270" cy="35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ands-On Machine Learning with Scikit-Learn, Keras, and TensorFlow:  Concepts, Tools, and Techniques to Build Intelligent Systems eBook : Géron,  Aurélien: Amazon.in: Kindle Store">
            <a:extLst>
              <a:ext uri="{FF2B5EF4-FFF2-40B4-BE49-F238E27FC236}">
                <a16:creationId xmlns:a16="http://schemas.microsoft.com/office/drawing/2014/main" id="{D08F8AA7-2C95-4951-B499-E0C8340C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510" y="1598052"/>
            <a:ext cx="2792730" cy="366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036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EF23-17B2-7F2E-A0A9-CFF5A8EB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anything is easy: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09AA3-0C91-A9AA-EE25-D72EDDF15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0280" y="2836228"/>
            <a:ext cx="10515600" cy="1486535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rgbClr val="FFFF00"/>
                </a:solidFill>
              </a:rPr>
              <a:t>You can buy a book; change will manifest when you “read” it as well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086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F3F77-B3F8-4376-B45C-1FD825C5B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6397" y="2530766"/>
            <a:ext cx="4776133" cy="1325563"/>
          </a:xfrm>
        </p:spPr>
        <p:txBody>
          <a:bodyPr>
            <a:noAutofit/>
          </a:bodyPr>
          <a:lstStyle/>
          <a:p>
            <a:r>
              <a:rPr lang="en-US" sz="8000" dirty="0"/>
              <a:t>Backup</a:t>
            </a:r>
            <a:br>
              <a:rPr lang="en-US" sz="8000" dirty="0"/>
            </a:br>
            <a:endParaRPr lang="en-US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B3AF0-6DDA-001E-E938-2C95FD887BDA}"/>
              </a:ext>
            </a:extLst>
          </p:cNvPr>
          <p:cNvSpPr txBox="1"/>
          <p:nvPr/>
        </p:nvSpPr>
        <p:spPr>
          <a:xfrm>
            <a:off x="8107680" y="237272"/>
            <a:ext cx="37900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https://www.linkedin.com/in/manishkagarwal/</a:t>
            </a:r>
          </a:p>
        </p:txBody>
      </p:sp>
    </p:spTree>
    <p:extLst>
      <p:ext uri="{BB962C8B-B14F-4D97-AF65-F5344CB8AC3E}">
        <p14:creationId xmlns:p14="http://schemas.microsoft.com/office/powerpoint/2010/main" val="2735826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C90D8-4536-8B9E-8648-3C492A9CA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do you get 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1D0BB-82AF-C141-8C2A-51A184A0E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420" y="1934051"/>
            <a:ext cx="4536440" cy="4351338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       Quiz link at the end 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B2DC18-C1AC-1C3B-4EEA-ACB566289400}"/>
              </a:ext>
            </a:extLst>
          </p:cNvPr>
          <p:cNvSpPr/>
          <p:nvPr/>
        </p:nvSpPr>
        <p:spPr>
          <a:xfrm>
            <a:off x="1076960" y="2550160"/>
            <a:ext cx="3769360" cy="311912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D32F73-F5E0-ADEA-06CC-054E2E2EFF8A}"/>
              </a:ext>
            </a:extLst>
          </p:cNvPr>
          <p:cNvSpPr txBox="1"/>
          <p:nvPr/>
        </p:nvSpPr>
        <p:spPr>
          <a:xfrm>
            <a:off x="3048000" y="327511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Rs 500 amazon voucher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9FDFB4-B541-46AE-6436-3E3D6E8E477B}"/>
              </a:ext>
            </a:extLst>
          </p:cNvPr>
          <p:cNvSpPr txBox="1"/>
          <p:nvPr/>
        </p:nvSpPr>
        <p:spPr>
          <a:xfrm>
            <a:off x="1564640" y="57384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>
                <a:solidFill>
                  <a:srgbClr val="FFFF00"/>
                </a:solidFill>
              </a:rPr>
              <a:t>Rs 500 amazon voucher 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0796E11-ACE7-8279-B8BC-C06E3D988E4C}"/>
              </a:ext>
            </a:extLst>
          </p:cNvPr>
          <p:cNvSpPr txBox="1">
            <a:spLocks/>
          </p:cNvSpPr>
          <p:nvPr/>
        </p:nvSpPr>
        <p:spPr>
          <a:xfrm>
            <a:off x="6817360" y="1934051"/>
            <a:ext cx="4536440" cy="245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Access to the slides and notebooks, use them for your office presentation, flaunt among your friends and family </a:t>
            </a:r>
          </a:p>
          <a:p>
            <a:pPr lvl="1"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7D5069F-A7AD-2BC3-7AE0-00329F005755}"/>
              </a:ext>
            </a:extLst>
          </p:cNvPr>
          <p:cNvSpPr txBox="1">
            <a:spLocks/>
          </p:cNvSpPr>
          <p:nvPr/>
        </p:nvSpPr>
        <p:spPr>
          <a:xfrm>
            <a:off x="6875780" y="4582387"/>
            <a:ext cx="4536440" cy="15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Connect with like minded people on the WhatsApp group </a:t>
            </a:r>
          </a:p>
          <a:p>
            <a:pPr lvl="1"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2A224B-68F7-919B-1073-DAC0809E21FE}"/>
              </a:ext>
            </a:extLst>
          </p:cNvPr>
          <p:cNvSpPr txBox="1"/>
          <p:nvPr/>
        </p:nvSpPr>
        <p:spPr>
          <a:xfrm>
            <a:off x="11186927" y="4670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4679683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9F39-E442-4060-8BF8-87B3D6D5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thoughts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E0EF4-EFA8-4D57-9A34-905C0617B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much time will it take for me to learn ML – Typically 6 – 12 month </a:t>
            </a:r>
          </a:p>
          <a:p>
            <a:r>
              <a:rPr lang="en-US" dirty="0"/>
              <a:t>How much time/week – Consistently 8-10 hrs. </a:t>
            </a:r>
          </a:p>
          <a:p>
            <a:r>
              <a:rPr lang="en-US" dirty="0"/>
              <a:t>How much Math should I know: Not much, if you refresh basics on linear algebra, you should be good building models. </a:t>
            </a:r>
          </a:p>
          <a:p>
            <a:r>
              <a:rPr lang="en-US" dirty="0"/>
              <a:t>How much stats should I know : Not much, refresh your basics. Many python and ML libraries abstracts statistical methods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23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AF543-CEDF-4D02-B8FA-E83A506DF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– Generative Adversarial network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C8A05-7E7E-4367-8700-7DE2796B2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8422" y="1825625"/>
            <a:ext cx="7355378" cy="4351338"/>
          </a:xfrm>
        </p:spPr>
        <p:txBody>
          <a:bodyPr/>
          <a:lstStyle/>
          <a:p>
            <a:pPr fontAlgn="base"/>
            <a:r>
              <a:rPr lang="en-US" dirty="0"/>
              <a:t>Text to image translation</a:t>
            </a:r>
          </a:p>
          <a:p>
            <a:pPr fontAlgn="base"/>
            <a:r>
              <a:rPr lang="en-US" dirty="0"/>
              <a:t>Image editing / manipulating</a:t>
            </a:r>
          </a:p>
          <a:p>
            <a:pPr fontAlgn="base"/>
            <a:r>
              <a:rPr lang="en-US" dirty="0">
                <a:solidFill>
                  <a:srgbClr val="FFFF00"/>
                </a:solidFill>
              </a:rPr>
              <a:t>Creating images (2-dimensional images)</a:t>
            </a:r>
          </a:p>
          <a:p>
            <a:pPr fontAlgn="base"/>
            <a:r>
              <a:rPr lang="en-US" dirty="0"/>
              <a:t>Recreating images of higher resolution</a:t>
            </a:r>
          </a:p>
          <a:p>
            <a:pPr fontAlgn="base"/>
            <a:r>
              <a:rPr lang="en-US" dirty="0"/>
              <a:t>Creating 3-dimensional object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1026" name="Picture 2" descr="https://vitalflux.com/wp-content/uploads/2021/08/Recreating-photos-using-GAN.gif">
            <a:extLst>
              <a:ext uri="{FF2B5EF4-FFF2-40B4-BE49-F238E27FC236}">
                <a16:creationId xmlns:a16="http://schemas.microsoft.com/office/drawing/2014/main" id="{431F4E26-91B4-4281-954B-435C47B789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43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519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182880" y="365125"/>
            <a:ext cx="111709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000" dirty="0"/>
              <a:t>Let's start with some </a:t>
            </a:r>
            <a:r>
              <a:rPr lang="en-US" sz="4000" dirty="0">
                <a:solidFill>
                  <a:srgbClr val="FFC000"/>
                </a:solidFill>
              </a:rPr>
              <a:t>motivation </a:t>
            </a:r>
            <a:r>
              <a:rPr lang="en-US" sz="4000" dirty="0"/>
              <a:t>(while others join)</a:t>
            </a:r>
            <a:endParaRPr sz="4000" dirty="0"/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1931670" y="2754947"/>
            <a:ext cx="7776210" cy="674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https://www.youtube.com/watch?v=d_ahOQIvPLk</a:t>
            </a:r>
            <a:endParaRPr dirty="0">
              <a:highlight>
                <a:srgbClr val="FF0000"/>
              </a:highlight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F88C3F-7B17-E494-C16A-C639E1097D35}"/>
              </a:ext>
            </a:extLst>
          </p:cNvPr>
          <p:cNvSpPr txBox="1"/>
          <p:nvPr/>
        </p:nvSpPr>
        <p:spPr>
          <a:xfrm>
            <a:off x="11186927" y="4670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41BFB-FBC4-E058-CF62-4264B53CF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Where is the industry ?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B4BE452-72A4-776F-D4CA-144D6C9784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196274"/>
              </p:ext>
            </p:extLst>
          </p:nvPr>
        </p:nvGraphicFramePr>
        <p:xfrm>
          <a:off x="1320800" y="1677529"/>
          <a:ext cx="9321800" cy="5498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Marker outline">
            <a:extLst>
              <a:ext uri="{FF2B5EF4-FFF2-40B4-BE49-F238E27FC236}">
                <a16:creationId xmlns:a16="http://schemas.microsoft.com/office/drawing/2014/main" id="{43DE5CD2-C744-0525-74D5-910D0D15AB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7040" y="2753371"/>
            <a:ext cx="914400" cy="914400"/>
          </a:xfrm>
          <a:prstGeom prst="rect">
            <a:avLst/>
          </a:prstGeom>
        </p:spPr>
      </p:pic>
      <p:grpSp>
        <p:nvGrpSpPr>
          <p:cNvPr id="9" name="Graphic 7" descr="Marker outline">
            <a:extLst>
              <a:ext uri="{FF2B5EF4-FFF2-40B4-BE49-F238E27FC236}">
                <a16:creationId xmlns:a16="http://schemas.microsoft.com/office/drawing/2014/main" id="{5117B7F2-2EBA-04C2-58B6-4BABD6EBE7BA}"/>
              </a:ext>
            </a:extLst>
          </p:cNvPr>
          <p:cNvGrpSpPr/>
          <p:nvPr/>
        </p:nvGrpSpPr>
        <p:grpSpPr>
          <a:xfrm>
            <a:off x="9150652" y="1027906"/>
            <a:ext cx="914400" cy="1069751"/>
            <a:chOff x="9858337" y="1996757"/>
            <a:chExt cx="398839" cy="647794"/>
          </a:xfrm>
          <a:solidFill>
            <a:schemeClr val="accent6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F920E45-4868-F1AA-F398-C03C19BE0F0F}"/>
                </a:ext>
              </a:extLst>
            </p:cNvPr>
            <p:cNvSpPr/>
            <p:nvPr/>
          </p:nvSpPr>
          <p:spPr>
            <a:xfrm>
              <a:off x="9858337" y="1996757"/>
              <a:ext cx="398839" cy="647794"/>
            </a:xfrm>
            <a:custGeom>
              <a:avLst/>
              <a:gdLst>
                <a:gd name="connsiteX0" fmla="*/ 199424 w 398839"/>
                <a:gd name="connsiteY0" fmla="*/ 0 h 647794"/>
                <a:gd name="connsiteX1" fmla="*/ 34642 w 398839"/>
                <a:gd name="connsiteY1" fmla="*/ 87630 h 647794"/>
                <a:gd name="connsiteX2" fmla="*/ 13687 w 398839"/>
                <a:gd name="connsiteY2" fmla="*/ 273415 h 647794"/>
                <a:gd name="connsiteX3" fmla="*/ 104174 w 398839"/>
                <a:gd name="connsiteY3" fmla="*/ 473497 h 647794"/>
                <a:gd name="connsiteX4" fmla="*/ 182279 w 398839"/>
                <a:gd name="connsiteY4" fmla="*/ 637327 h 647794"/>
                <a:gd name="connsiteX5" fmla="*/ 208240 w 398839"/>
                <a:gd name="connsiteY5" fmla="*/ 645657 h 647794"/>
                <a:gd name="connsiteX6" fmla="*/ 216569 w 398839"/>
                <a:gd name="connsiteY6" fmla="*/ 637327 h 647794"/>
                <a:gd name="connsiteX7" fmla="*/ 294674 w 398839"/>
                <a:gd name="connsiteY7" fmla="*/ 473497 h 647794"/>
                <a:gd name="connsiteX8" fmla="*/ 385162 w 398839"/>
                <a:gd name="connsiteY8" fmla="*/ 273415 h 647794"/>
                <a:gd name="connsiteX9" fmla="*/ 364207 w 398839"/>
                <a:gd name="connsiteY9" fmla="*/ 87678 h 647794"/>
                <a:gd name="connsiteX10" fmla="*/ 199424 w 398839"/>
                <a:gd name="connsiteY10" fmla="*/ 0 h 647794"/>
                <a:gd name="connsiteX11" fmla="*/ 367578 w 398839"/>
                <a:gd name="connsiteY11" fmla="*/ 266110 h 647794"/>
                <a:gd name="connsiteX12" fmla="*/ 277482 w 398839"/>
                <a:gd name="connsiteY12" fmla="*/ 465325 h 647794"/>
                <a:gd name="connsiteX13" fmla="*/ 199548 w 398839"/>
                <a:gd name="connsiteY13" fmla="*/ 628831 h 647794"/>
                <a:gd name="connsiteX14" fmla="*/ 199291 w 398839"/>
                <a:gd name="connsiteY14" fmla="*/ 628831 h 647794"/>
                <a:gd name="connsiteX15" fmla="*/ 121519 w 398839"/>
                <a:gd name="connsiteY15" fmla="*/ 465677 h 647794"/>
                <a:gd name="connsiteX16" fmla="*/ 31260 w 398839"/>
                <a:gd name="connsiteY16" fmla="*/ 266110 h 647794"/>
                <a:gd name="connsiteX17" fmla="*/ 50444 w 398839"/>
                <a:gd name="connsiteY17" fmla="*/ 98279 h 647794"/>
                <a:gd name="connsiteX18" fmla="*/ 299872 w 398839"/>
                <a:gd name="connsiteY18" fmla="*/ 49750 h 647794"/>
                <a:gd name="connsiteX19" fmla="*/ 348490 w 398839"/>
                <a:gd name="connsiteY19" fmla="*/ 98412 h 647794"/>
                <a:gd name="connsiteX20" fmla="*/ 367578 w 398839"/>
                <a:gd name="connsiteY20" fmla="*/ 266110 h 64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8839" h="647794">
                  <a:moveTo>
                    <a:pt x="199424" y="0"/>
                  </a:moveTo>
                  <a:cubicBezTo>
                    <a:pt x="133326" y="-74"/>
                    <a:pt x="71535" y="32786"/>
                    <a:pt x="34642" y="87630"/>
                  </a:cubicBezTo>
                  <a:cubicBezTo>
                    <a:pt x="-2447" y="142353"/>
                    <a:pt x="-10280" y="211806"/>
                    <a:pt x="13687" y="273415"/>
                  </a:cubicBezTo>
                  <a:lnTo>
                    <a:pt x="104174" y="473497"/>
                  </a:lnTo>
                  <a:lnTo>
                    <a:pt x="182279" y="637327"/>
                  </a:lnTo>
                  <a:cubicBezTo>
                    <a:pt x="187147" y="646796"/>
                    <a:pt x="198771" y="650525"/>
                    <a:pt x="208240" y="645657"/>
                  </a:cubicBezTo>
                  <a:cubicBezTo>
                    <a:pt x="211817" y="643818"/>
                    <a:pt x="214730" y="640905"/>
                    <a:pt x="216569" y="637327"/>
                  </a:cubicBezTo>
                  <a:lnTo>
                    <a:pt x="294674" y="473497"/>
                  </a:lnTo>
                  <a:lnTo>
                    <a:pt x="385162" y="273415"/>
                  </a:lnTo>
                  <a:cubicBezTo>
                    <a:pt x="409117" y="211820"/>
                    <a:pt x="401283" y="142387"/>
                    <a:pt x="364207" y="87678"/>
                  </a:cubicBezTo>
                  <a:cubicBezTo>
                    <a:pt x="327324" y="32816"/>
                    <a:pt x="265531" y="-63"/>
                    <a:pt x="199424" y="0"/>
                  </a:cubicBezTo>
                  <a:close/>
                  <a:moveTo>
                    <a:pt x="367578" y="266110"/>
                  </a:moveTo>
                  <a:lnTo>
                    <a:pt x="277482" y="465325"/>
                  </a:lnTo>
                  <a:lnTo>
                    <a:pt x="199548" y="628831"/>
                  </a:lnTo>
                  <a:lnTo>
                    <a:pt x="199291" y="628831"/>
                  </a:lnTo>
                  <a:lnTo>
                    <a:pt x="121519" y="465677"/>
                  </a:lnTo>
                  <a:lnTo>
                    <a:pt x="31260" y="266110"/>
                  </a:lnTo>
                  <a:cubicBezTo>
                    <a:pt x="9752" y="210405"/>
                    <a:pt x="16920" y="147694"/>
                    <a:pt x="50444" y="98279"/>
                  </a:cubicBezTo>
                  <a:cubicBezTo>
                    <a:pt x="105920" y="16000"/>
                    <a:pt x="217593" y="-5726"/>
                    <a:pt x="299872" y="49750"/>
                  </a:cubicBezTo>
                  <a:cubicBezTo>
                    <a:pt x="319061" y="62689"/>
                    <a:pt x="335570" y="79212"/>
                    <a:pt x="348490" y="98412"/>
                  </a:cubicBezTo>
                  <a:cubicBezTo>
                    <a:pt x="381948" y="147806"/>
                    <a:pt x="389079" y="210460"/>
                    <a:pt x="367578" y="26611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92FAEC2-F2FC-FD6D-5FC3-86913DA7AF97}"/>
                </a:ext>
              </a:extLst>
            </p:cNvPr>
            <p:cNvSpPr/>
            <p:nvPr/>
          </p:nvSpPr>
          <p:spPr>
            <a:xfrm>
              <a:off x="9972036" y="2111057"/>
              <a:ext cx="171450" cy="171450"/>
            </a:xfrm>
            <a:custGeom>
              <a:avLst/>
              <a:gdLst>
                <a:gd name="connsiteX0" fmla="*/ 85725 w 171450"/>
                <a:gd name="connsiteY0" fmla="*/ 1 h 171450"/>
                <a:gd name="connsiteX1" fmla="*/ 0 w 171450"/>
                <a:gd name="connsiteY1" fmla="*/ 85726 h 171450"/>
                <a:gd name="connsiteX2" fmla="*/ 85725 w 171450"/>
                <a:gd name="connsiteY2" fmla="*/ 171451 h 171450"/>
                <a:gd name="connsiteX3" fmla="*/ 171450 w 171450"/>
                <a:gd name="connsiteY3" fmla="*/ 85726 h 171450"/>
                <a:gd name="connsiteX4" fmla="*/ 86412 w 171450"/>
                <a:gd name="connsiteY4" fmla="*/ 1 h 171450"/>
                <a:gd name="connsiteX5" fmla="*/ 85725 w 171450"/>
                <a:gd name="connsiteY5" fmla="*/ 1 h 171450"/>
                <a:gd name="connsiteX6" fmla="*/ 85725 w 171450"/>
                <a:gd name="connsiteY6" fmla="*/ 152448 h 171450"/>
                <a:gd name="connsiteX7" fmla="*/ 19050 w 171450"/>
                <a:gd name="connsiteY7" fmla="*/ 85773 h 171450"/>
                <a:gd name="connsiteX8" fmla="*/ 85725 w 171450"/>
                <a:gd name="connsiteY8" fmla="*/ 19098 h 171450"/>
                <a:gd name="connsiteX9" fmla="*/ 152400 w 171450"/>
                <a:gd name="connsiteY9" fmla="*/ 85773 h 171450"/>
                <a:gd name="connsiteX10" fmla="*/ 87152 w 171450"/>
                <a:gd name="connsiteY10" fmla="*/ 152477 h 171450"/>
                <a:gd name="connsiteX11" fmla="*/ 85725 w 171450"/>
                <a:gd name="connsiteY11" fmla="*/ 15247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450" h="171450">
                  <a:moveTo>
                    <a:pt x="85725" y="1"/>
                  </a:moveTo>
                  <a:cubicBezTo>
                    <a:pt x="38380" y="1"/>
                    <a:pt x="0" y="38381"/>
                    <a:pt x="0" y="85726"/>
                  </a:cubicBezTo>
                  <a:cubicBezTo>
                    <a:pt x="0" y="133071"/>
                    <a:pt x="38380" y="171451"/>
                    <a:pt x="85725" y="171451"/>
                  </a:cubicBezTo>
                  <a:cubicBezTo>
                    <a:pt x="133070" y="171451"/>
                    <a:pt x="171450" y="133071"/>
                    <a:pt x="171450" y="85726"/>
                  </a:cubicBezTo>
                  <a:cubicBezTo>
                    <a:pt x="171640" y="38571"/>
                    <a:pt x="133567" y="190"/>
                    <a:pt x="86412" y="1"/>
                  </a:cubicBezTo>
                  <a:cubicBezTo>
                    <a:pt x="86183" y="0"/>
                    <a:pt x="85954" y="0"/>
                    <a:pt x="85725" y="1"/>
                  </a:cubicBezTo>
                  <a:close/>
                  <a:moveTo>
                    <a:pt x="85725" y="152448"/>
                  </a:moveTo>
                  <a:cubicBezTo>
                    <a:pt x="48901" y="152448"/>
                    <a:pt x="19050" y="122597"/>
                    <a:pt x="19050" y="85773"/>
                  </a:cubicBezTo>
                  <a:cubicBezTo>
                    <a:pt x="19050" y="48950"/>
                    <a:pt x="48901" y="19098"/>
                    <a:pt x="85725" y="19098"/>
                  </a:cubicBezTo>
                  <a:cubicBezTo>
                    <a:pt x="122549" y="19098"/>
                    <a:pt x="152400" y="48950"/>
                    <a:pt x="152400" y="85773"/>
                  </a:cubicBezTo>
                  <a:cubicBezTo>
                    <a:pt x="152802" y="122210"/>
                    <a:pt x="123590" y="152075"/>
                    <a:pt x="87152" y="152477"/>
                  </a:cubicBezTo>
                  <a:cubicBezTo>
                    <a:pt x="86677" y="152482"/>
                    <a:pt x="86200" y="152482"/>
                    <a:pt x="85725" y="152477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2" name="Graphic 11" descr="Marker outline">
            <a:extLst>
              <a:ext uri="{FF2B5EF4-FFF2-40B4-BE49-F238E27FC236}">
                <a16:creationId xmlns:a16="http://schemas.microsoft.com/office/drawing/2014/main" id="{1FC0C41E-4C33-0481-DB5F-F5CDA56B0F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5606" y="2296171"/>
            <a:ext cx="914400" cy="914400"/>
          </a:xfrm>
          <a:prstGeom prst="rect">
            <a:avLst/>
          </a:prstGeom>
        </p:spPr>
      </p:pic>
      <p:pic>
        <p:nvPicPr>
          <p:cNvPr id="13" name="Graphic 12" descr="Marker outline">
            <a:extLst>
              <a:ext uri="{FF2B5EF4-FFF2-40B4-BE49-F238E27FC236}">
                <a16:creationId xmlns:a16="http://schemas.microsoft.com/office/drawing/2014/main" id="{A35D3810-059B-F6F8-AA3C-21FB190F2C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63206" y="1838971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3E6AA5-C9A8-68E0-8A2D-20357AD1F1B9}"/>
              </a:ext>
            </a:extLst>
          </p:cNvPr>
          <p:cNvSpPr txBox="1"/>
          <p:nvPr/>
        </p:nvSpPr>
        <p:spPr>
          <a:xfrm>
            <a:off x="11186927" y="4670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57816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Application of Machine Learning</a:t>
            </a:r>
            <a:endParaRPr dirty="0"/>
          </a:p>
        </p:txBody>
      </p:sp>
      <p:sp>
        <p:nvSpPr>
          <p:cNvPr id="145" name="Google Shape;14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071110" cy="160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352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Let's see some powerful examples:</a:t>
            </a:r>
          </a:p>
          <a:p>
            <a:pPr marL="685800" lvl="1" indent="-135255">
              <a:spcBef>
                <a:spcPts val="0"/>
              </a:spcBef>
              <a:buSzPct val="100000"/>
            </a:pPr>
            <a:r>
              <a:rPr lang="en-US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VideoLink</a:t>
            </a:r>
            <a:endParaRPr lang="en-US" dirty="0">
              <a:solidFill>
                <a:schemeClr val="bg1"/>
              </a:solidFill>
            </a:endParaRPr>
          </a:p>
          <a:p>
            <a:pPr marL="685800" lvl="1" indent="-135255">
              <a:spcBef>
                <a:spcPts val="0"/>
              </a:spcBef>
              <a:buSzPct val="100000"/>
            </a:pPr>
            <a:r>
              <a:rPr lang="en-US" dirty="0">
                <a:solidFill>
                  <a:schemeClr val="bg1"/>
                </a:solidFill>
              </a:rPr>
              <a:t>1:39 – 2:22</a:t>
            </a:r>
            <a:endParaRPr dirty="0">
              <a:solidFill>
                <a:schemeClr val="bg1"/>
              </a:solidFill>
            </a:endParaRPr>
          </a:p>
          <a:p>
            <a:pPr marL="685800" lvl="1" indent="-1485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endParaRPr lang="en-US" u="sng" dirty="0">
              <a:solidFill>
                <a:schemeClr val="hlink"/>
              </a:solidFill>
              <a:hlinkClick r:id="rId4"/>
            </a:endParaRPr>
          </a:p>
          <a:p>
            <a:pPr marL="685800" lvl="1" indent="-133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75000"/>
              <a:buChar char="•"/>
            </a:pPr>
            <a:endParaRPr dirty="0"/>
          </a:p>
          <a:p>
            <a:pPr marL="685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6" name="Google Shape;146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23418" y="1795942"/>
            <a:ext cx="3033510" cy="1633058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05700" y="3805813"/>
            <a:ext cx="2987954" cy="2722997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48" name="Google Shape;148;p6"/>
          <p:cNvSpPr txBox="1"/>
          <p:nvPr/>
        </p:nvSpPr>
        <p:spPr>
          <a:xfrm>
            <a:off x="982980" y="3563936"/>
            <a:ext cx="4617720" cy="160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Movie script written by AI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VideoLink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Science fiction, LSTM NN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76FA1-47A8-D38D-B8F7-F6D25C544A25}"/>
              </a:ext>
            </a:extLst>
          </p:cNvPr>
          <p:cNvSpPr txBox="1"/>
          <p:nvPr/>
        </p:nvSpPr>
        <p:spPr>
          <a:xfrm>
            <a:off x="11186927" y="4670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D2310-E294-4D59-96A1-CC3573E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to Impress someone 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48843-1669-E526-2FF9-7F9CFD6BC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https://teachablemachine.withgoogle.com/v1/</a:t>
            </a:r>
            <a:endParaRPr lang="en-US" dirty="0">
              <a:solidFill>
                <a:srgbClr val="FFFF00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4B2506-3380-2776-F646-26F7A312BB1A}"/>
              </a:ext>
            </a:extLst>
          </p:cNvPr>
          <p:cNvSpPr txBox="1"/>
          <p:nvPr/>
        </p:nvSpPr>
        <p:spPr>
          <a:xfrm>
            <a:off x="11186927" y="4670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548273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E37A21652629468EB5370F47C85BA4" ma:contentTypeVersion="15" ma:contentTypeDescription="Create a new document." ma:contentTypeScope="" ma:versionID="75573faa63fb38a489f5af5945e73d40">
  <xsd:schema xmlns:xsd="http://www.w3.org/2001/XMLSchema" xmlns:xs="http://www.w3.org/2001/XMLSchema" xmlns:p="http://schemas.microsoft.com/office/2006/metadata/properties" xmlns:ns3="b08d0861-2a0b-4b16-bbde-53a01a52cdf3" xmlns:ns4="cd61c925-776f-4a86-a5a3-80189300057c" targetNamespace="http://schemas.microsoft.com/office/2006/metadata/properties" ma:root="true" ma:fieldsID="6a55b147fe9ce80ad562e6ff084cca09" ns3:_="" ns4:_="">
    <xsd:import namespace="b08d0861-2a0b-4b16-bbde-53a01a52cdf3"/>
    <xsd:import namespace="cd61c925-776f-4a86-a5a3-80189300057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8d0861-2a0b-4b16-bbde-53a01a52cd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61c925-776f-4a86-a5a3-80189300057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08d0861-2a0b-4b16-bbde-53a01a52cdf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70EAA7-60FD-48D5-8095-B300D08258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8d0861-2a0b-4b16-bbde-53a01a52cdf3"/>
    <ds:schemaRef ds:uri="cd61c925-776f-4a86-a5a3-8018930005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155E863-ED78-4DDE-AA9D-F4F1FA884F96}">
  <ds:schemaRefs>
    <ds:schemaRef ds:uri="http://purl.org/dc/terms/"/>
    <ds:schemaRef ds:uri="http://schemas.openxmlformats.org/package/2006/metadata/core-properties"/>
    <ds:schemaRef ds:uri="cd61c925-776f-4a86-a5a3-80189300057c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b08d0861-2a0b-4b16-bbde-53a01a52cdf3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28A333F-3A7E-49C7-8E34-40D4A898CA9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1268</TotalTime>
  <Words>2038</Words>
  <Application>Microsoft Office PowerPoint</Application>
  <PresentationFormat>Widescreen</PresentationFormat>
  <Paragraphs>435</Paragraphs>
  <Slides>51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Helvetica Neue</vt:lpstr>
      <vt:lpstr>Office Theme</vt:lpstr>
      <vt:lpstr>Applied Machine Learning</vt:lpstr>
      <vt:lpstr>Introduction</vt:lpstr>
      <vt:lpstr>Agenda</vt:lpstr>
      <vt:lpstr>Dilemma ?</vt:lpstr>
      <vt:lpstr>What else do you get ? </vt:lpstr>
      <vt:lpstr>Let's start with some motivation (while others join)</vt:lpstr>
      <vt:lpstr>Where is the industry ? </vt:lpstr>
      <vt:lpstr>Application of Machine Learning</vt:lpstr>
      <vt:lpstr>If you want to Impress someone !</vt:lpstr>
      <vt:lpstr>Everyone is saying AI will take the jobs ?</vt:lpstr>
      <vt:lpstr>Industries disrupted by Machine Learning </vt:lpstr>
      <vt:lpstr>Industries disrupted by Machine Learning </vt:lpstr>
      <vt:lpstr>Application in Networking - Manish </vt:lpstr>
      <vt:lpstr>Applications in Banking - Jaya</vt:lpstr>
      <vt:lpstr>Can you identify other applications for machine learning in your domain? </vt:lpstr>
      <vt:lpstr>Powerful Insight</vt:lpstr>
      <vt:lpstr>Why ? </vt:lpstr>
      <vt:lpstr>Definition</vt:lpstr>
      <vt:lpstr>Machine Learning types : Based on amount of supervision needed </vt:lpstr>
      <vt:lpstr>Supervised Learning</vt:lpstr>
      <vt:lpstr>Supervised - Classification Vs Regression</vt:lpstr>
      <vt:lpstr>Unsupervised</vt:lpstr>
      <vt:lpstr>Unsupervised learning - Clustering</vt:lpstr>
      <vt:lpstr>Unsupervised learning – Dimensionality reduction</vt:lpstr>
      <vt:lpstr>Unsupervised learning – Anomaly detection</vt:lpstr>
      <vt:lpstr>Unsupervised learning – Association rule-based learning </vt:lpstr>
      <vt:lpstr>ML types : Based on amount of supervision needed </vt:lpstr>
      <vt:lpstr>Side Topic: Data Types</vt:lpstr>
      <vt:lpstr>Reinforcement Learning</vt:lpstr>
      <vt:lpstr>Brain-twister</vt:lpstr>
      <vt:lpstr>Build a Simple Regression model </vt:lpstr>
      <vt:lpstr>Building block for a Model</vt:lpstr>
      <vt:lpstr>Building Simple Regression model</vt:lpstr>
      <vt:lpstr>Beware!</vt:lpstr>
      <vt:lpstr>Different Models(Reference only) </vt:lpstr>
      <vt:lpstr>CNN – enabling Computer Vision</vt:lpstr>
      <vt:lpstr>Image representation </vt:lpstr>
      <vt:lpstr>Challenges for Image detection</vt:lpstr>
      <vt:lpstr>Approach</vt:lpstr>
      <vt:lpstr>Build an Image detection model </vt:lpstr>
      <vt:lpstr>Build a CNN model</vt:lpstr>
      <vt:lpstr>Challenges in Machine Learning</vt:lpstr>
      <vt:lpstr>(free)Learning Resources </vt:lpstr>
      <vt:lpstr>Quiz link: </vt:lpstr>
      <vt:lpstr>Foundation models</vt:lpstr>
      <vt:lpstr>(self)Learning RoadMap</vt:lpstr>
      <vt:lpstr>Books</vt:lpstr>
      <vt:lpstr>Learning anything is easy: </vt:lpstr>
      <vt:lpstr>Backup </vt:lpstr>
      <vt:lpstr>My thoughts ?</vt:lpstr>
      <vt:lpstr>GAN – Generative Adversarial network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Machine Learning</dc:title>
  <dc:creator>Manish Kumar Agarwal</dc:creator>
  <cp:lastModifiedBy>Manish Kumar Agarwal</cp:lastModifiedBy>
  <cp:revision>43</cp:revision>
  <dcterms:created xsi:type="dcterms:W3CDTF">2022-12-21T15:38:37Z</dcterms:created>
  <dcterms:modified xsi:type="dcterms:W3CDTF">2023-07-07T18:12:49Z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0x01010072E37A21652629468EB5370F47C85BA4</vt:lpwstr>
  </property>
</Properties>
</file>